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5" roundtripDataSignature="AMtx7mjZ8uUNPn1z9Ubk6mjk7j+NSBPw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471B7D-6FBA-43DB-9FFE-87D9F794017E}">
  <a:tblStyle styleId="{9C471B7D-6FBA-43DB-9FFE-87D9F794017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EF3"/>
          </a:solidFill>
        </a:fill>
      </a:tcStyle>
    </a:wholeTbl>
    <a:band1H>
      <a:tcTxStyle/>
      <a:tcStyle>
        <a:fill>
          <a:solidFill>
            <a:srgbClr val="CCDCE6"/>
          </a:solidFill>
        </a:fill>
      </a:tcStyle>
    </a:band1H>
    <a:band2H>
      <a:tcTxStyle/>
    </a:band2H>
    <a:band1V>
      <a:tcTxStyle/>
      <a:tcStyle>
        <a:fill>
          <a:solidFill>
            <a:srgbClr val="CCDCE6"/>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customschemas.google.com/relationships/presentationmetadata" Target="meta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 name="Shape 10"/>
        <p:cNvGrpSpPr/>
        <p:nvPr/>
      </p:nvGrpSpPr>
      <p:grpSpPr>
        <a:xfrm>
          <a:off x="0" y="0"/>
          <a:ext cx="0" cy="0"/>
          <a:chOff x="0" y="0"/>
          <a:chExt cx="0" cy="0"/>
        </a:xfrm>
      </p:grpSpPr>
      <p:sp>
        <p:nvSpPr>
          <p:cNvPr id="11" name="Google Shape;11;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39"/>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40"/>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40"/>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4" name="Shape 84"/>
        <p:cNvGrpSpPr/>
        <p:nvPr/>
      </p:nvGrpSpPr>
      <p:grpSpPr>
        <a:xfrm>
          <a:off x="0" y="0"/>
          <a:ext cx="0" cy="0"/>
          <a:chOff x="0" y="0"/>
          <a:chExt cx="0" cy="0"/>
        </a:xfrm>
      </p:grpSpPr>
      <p:sp>
        <p:nvSpPr>
          <p:cNvPr id="85" name="Google Shape;85;p31"/>
          <p:cNvSpPr/>
          <p:nvPr/>
        </p:nvSpPr>
        <p:spPr>
          <a:xfrm>
            <a:off x="-79513" y="-134471"/>
            <a:ext cx="12374217" cy="5859410"/>
          </a:xfrm>
          <a:prstGeom prst="rect">
            <a:avLst/>
          </a:prstGeom>
          <a:solidFill>
            <a:srgbClr val="A8D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31"/>
          <p:cNvSpPr/>
          <p:nvPr/>
        </p:nvSpPr>
        <p:spPr>
          <a:xfrm>
            <a:off x="-79513" y="5724939"/>
            <a:ext cx="12374217" cy="1222513"/>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7" name="Google Shape;87;p31"/>
          <p:cNvPicPr preferRelativeResize="0"/>
          <p:nvPr/>
        </p:nvPicPr>
        <p:blipFill rotWithShape="1">
          <a:blip r:embed="rId2">
            <a:alphaModFix/>
          </a:blip>
          <a:srcRect b="0" l="0" r="0" t="0"/>
          <a:stretch/>
        </p:blipFill>
        <p:spPr>
          <a:xfrm>
            <a:off x="9340020" y="5963500"/>
            <a:ext cx="615247" cy="715617"/>
          </a:xfrm>
          <a:prstGeom prst="rect">
            <a:avLst/>
          </a:prstGeom>
          <a:noFill/>
          <a:ln>
            <a:noFill/>
          </a:ln>
        </p:spPr>
      </p:pic>
      <p:pic>
        <p:nvPicPr>
          <p:cNvPr descr="Text&#10;&#10;Description automatically generated with medium confidence" id="88" name="Google Shape;88;p31"/>
          <p:cNvPicPr preferRelativeResize="0"/>
          <p:nvPr/>
        </p:nvPicPr>
        <p:blipFill rotWithShape="1">
          <a:blip r:embed="rId3">
            <a:alphaModFix/>
          </a:blip>
          <a:srcRect b="0" l="0" r="0" t="0"/>
          <a:stretch/>
        </p:blipFill>
        <p:spPr>
          <a:xfrm>
            <a:off x="7272963" y="6062912"/>
            <a:ext cx="1808763" cy="486975"/>
          </a:xfrm>
          <a:prstGeom prst="rect">
            <a:avLst/>
          </a:prstGeom>
          <a:noFill/>
          <a:ln>
            <a:noFill/>
          </a:ln>
        </p:spPr>
      </p:pic>
      <p:pic>
        <p:nvPicPr>
          <p:cNvPr descr="A picture containing graphical user interface&#10;&#10;Description automatically generated" id="89" name="Google Shape;89;p31"/>
          <p:cNvPicPr preferRelativeResize="0"/>
          <p:nvPr/>
        </p:nvPicPr>
        <p:blipFill rotWithShape="1">
          <a:blip r:embed="rId4">
            <a:alphaModFix/>
          </a:blip>
          <a:srcRect b="0" l="0" r="0" t="0"/>
          <a:stretch/>
        </p:blipFill>
        <p:spPr>
          <a:xfrm>
            <a:off x="10253318" y="5882875"/>
            <a:ext cx="1484796" cy="75573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94" name="Google Shape;94;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sp>
        <p:nvSpPr>
          <p:cNvPr id="98" name="Google Shape;98;p4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06" name="Google Shape;106;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4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5" name="Google Shape;115;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4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8" name="Google Shape;118;p4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19" name="Google Shape;119;p4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4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21" name="Google Shape;121;p4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4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4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4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4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4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4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4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29"/>
          <p:cNvSpPr/>
          <p:nvPr/>
        </p:nvSpPr>
        <p:spPr>
          <a:xfrm>
            <a:off x="-79513" y="-134471"/>
            <a:ext cx="12374217" cy="5859410"/>
          </a:xfrm>
          <a:prstGeom prst="rect">
            <a:avLst/>
          </a:prstGeom>
          <a:solidFill>
            <a:srgbClr val="A8D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29"/>
          <p:cNvSpPr/>
          <p:nvPr/>
        </p:nvSpPr>
        <p:spPr>
          <a:xfrm>
            <a:off x="-79513" y="5724939"/>
            <a:ext cx="12374217" cy="1222513"/>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 name="Google Shape;18;p29"/>
          <p:cNvPicPr preferRelativeResize="0"/>
          <p:nvPr/>
        </p:nvPicPr>
        <p:blipFill rotWithShape="1">
          <a:blip r:embed="rId2">
            <a:alphaModFix/>
          </a:blip>
          <a:srcRect b="0" l="0" r="0" t="0"/>
          <a:stretch/>
        </p:blipFill>
        <p:spPr>
          <a:xfrm>
            <a:off x="9340020" y="5963500"/>
            <a:ext cx="615247" cy="715617"/>
          </a:xfrm>
          <a:prstGeom prst="rect">
            <a:avLst/>
          </a:prstGeom>
          <a:noFill/>
          <a:ln>
            <a:noFill/>
          </a:ln>
        </p:spPr>
      </p:pic>
      <p:pic>
        <p:nvPicPr>
          <p:cNvPr descr="Text&#10;&#10;Description automatically generated with medium confidence" id="19" name="Google Shape;19;p29"/>
          <p:cNvPicPr preferRelativeResize="0"/>
          <p:nvPr/>
        </p:nvPicPr>
        <p:blipFill rotWithShape="1">
          <a:blip r:embed="rId3">
            <a:alphaModFix/>
          </a:blip>
          <a:srcRect b="0" l="0" r="0" t="0"/>
          <a:stretch/>
        </p:blipFill>
        <p:spPr>
          <a:xfrm>
            <a:off x="7272963" y="6062912"/>
            <a:ext cx="1808763" cy="486975"/>
          </a:xfrm>
          <a:prstGeom prst="rect">
            <a:avLst/>
          </a:prstGeom>
          <a:noFill/>
          <a:ln>
            <a:noFill/>
          </a:ln>
        </p:spPr>
      </p:pic>
      <p:pic>
        <p:nvPicPr>
          <p:cNvPr descr="A picture containing graphical user interface&#10;&#10;Description automatically generated" id="20" name="Google Shape;20;p29"/>
          <p:cNvPicPr preferRelativeResize="0"/>
          <p:nvPr/>
        </p:nvPicPr>
        <p:blipFill rotWithShape="1">
          <a:blip r:embed="rId4">
            <a:alphaModFix/>
          </a:blip>
          <a:srcRect b="0" l="0" r="0" t="0"/>
          <a:stretch/>
        </p:blipFill>
        <p:spPr>
          <a:xfrm>
            <a:off x="10253318" y="5882875"/>
            <a:ext cx="1484796" cy="75573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Google Shape;136;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38" name="Google Shape;138;p4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4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4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50"/>
          <p:cNvSpPr/>
          <p:nvPr>
            <p:ph idx="2" type="pic"/>
          </p:nvPr>
        </p:nvSpPr>
        <p:spPr>
          <a:xfrm>
            <a:off x="5183188" y="987425"/>
            <a:ext cx="6172200" cy="4873625"/>
          </a:xfrm>
          <a:prstGeom prst="rect">
            <a:avLst/>
          </a:prstGeom>
          <a:noFill/>
          <a:ln>
            <a:noFill/>
          </a:ln>
        </p:spPr>
      </p:sp>
      <p:sp>
        <p:nvSpPr>
          <p:cNvPr id="144" name="Google Shape;144;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45" name="Google Shape;145;p5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5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5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p5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Google Shape;150;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5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5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5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5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6" name="Google Shape;156;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5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5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5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2"/>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3"/>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3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34"/>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5"/>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36"/>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7" name="Google Shape;57;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37"/>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38"/>
          <p:cNvSpPr/>
          <p:nvPr>
            <p:ph idx="2" type="pic"/>
          </p:nvPr>
        </p:nvSpPr>
        <p:spPr>
          <a:xfrm>
            <a:off x="5183188" y="987425"/>
            <a:ext cx="6172200" cy="4873625"/>
          </a:xfrm>
          <a:prstGeom prst="rect">
            <a:avLst/>
          </a:prstGeom>
          <a:noFill/>
          <a:ln>
            <a:noFill/>
          </a:ln>
        </p:spPr>
      </p:sp>
      <p:sp>
        <p:nvSpPr>
          <p:cNvPr id="63" name="Google Shape;63;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38"/>
          <p:cNvSpPr txBox="1"/>
          <p:nvPr>
            <p:ph idx="12" type="sldNum"/>
          </p:nvPr>
        </p:nvSpPr>
        <p:spPr>
          <a:xfrm>
            <a:off x="8583667" y="6367324"/>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3.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slideLayout" Target="../slideLayouts/slideLayout12.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p:nvPr/>
        </p:nvSpPr>
        <p:spPr>
          <a:xfrm>
            <a:off x="-91109" y="-125505"/>
            <a:ext cx="12374217" cy="7093112"/>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 name="Google Shape;7;p27"/>
          <p:cNvPicPr preferRelativeResize="0"/>
          <p:nvPr/>
        </p:nvPicPr>
        <p:blipFill rotWithShape="1">
          <a:blip r:embed="rId1">
            <a:alphaModFix/>
          </a:blip>
          <a:srcRect b="0" l="0" r="0" t="0"/>
          <a:stretch/>
        </p:blipFill>
        <p:spPr>
          <a:xfrm>
            <a:off x="9340020" y="5963500"/>
            <a:ext cx="615247" cy="715617"/>
          </a:xfrm>
          <a:prstGeom prst="rect">
            <a:avLst/>
          </a:prstGeom>
          <a:noFill/>
          <a:ln>
            <a:noFill/>
          </a:ln>
        </p:spPr>
      </p:pic>
      <p:pic>
        <p:nvPicPr>
          <p:cNvPr descr="Text&#10;&#10;Description automatically generated with medium confidence" id="8" name="Google Shape;8;p27"/>
          <p:cNvPicPr preferRelativeResize="0"/>
          <p:nvPr/>
        </p:nvPicPr>
        <p:blipFill rotWithShape="1">
          <a:blip r:embed="rId2">
            <a:alphaModFix/>
          </a:blip>
          <a:srcRect b="0" l="0" r="0" t="0"/>
          <a:stretch/>
        </p:blipFill>
        <p:spPr>
          <a:xfrm>
            <a:off x="7272963" y="6062912"/>
            <a:ext cx="1808763" cy="486975"/>
          </a:xfrm>
          <a:prstGeom prst="rect">
            <a:avLst/>
          </a:prstGeom>
          <a:noFill/>
          <a:ln>
            <a:noFill/>
          </a:ln>
        </p:spPr>
      </p:pic>
      <p:pic>
        <p:nvPicPr>
          <p:cNvPr descr="A picture containing graphical user interface&#10;&#10;Description automatically generated" id="9" name="Google Shape;9;p27"/>
          <p:cNvPicPr preferRelativeResize="0"/>
          <p:nvPr/>
        </p:nvPicPr>
        <p:blipFill rotWithShape="1">
          <a:blip r:embed="rId3">
            <a:alphaModFix/>
          </a:blip>
          <a:srcRect b="0" l="0" r="0" t="0"/>
          <a:stretch/>
        </p:blipFill>
        <p:spPr>
          <a:xfrm>
            <a:off x="10253318" y="5882875"/>
            <a:ext cx="1484796" cy="75573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 name="Shape 79"/>
        <p:cNvGrpSpPr/>
        <p:nvPr/>
      </p:nvGrpSpPr>
      <p:grpSpPr>
        <a:xfrm>
          <a:off x="0" y="0"/>
          <a:ext cx="0" cy="0"/>
          <a:chOff x="0" y="0"/>
          <a:chExt cx="0" cy="0"/>
        </a:xfrm>
      </p:grpSpPr>
      <p:sp>
        <p:nvSpPr>
          <p:cNvPr id="80" name="Google Shape;80;p30"/>
          <p:cNvSpPr/>
          <p:nvPr/>
        </p:nvSpPr>
        <p:spPr>
          <a:xfrm>
            <a:off x="-91109" y="-125505"/>
            <a:ext cx="12374217" cy="7093112"/>
          </a:xfrm>
          <a:prstGeom prst="rect">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 name="Google Shape;81;p30"/>
          <p:cNvPicPr preferRelativeResize="0"/>
          <p:nvPr/>
        </p:nvPicPr>
        <p:blipFill rotWithShape="1">
          <a:blip r:embed="rId1">
            <a:alphaModFix/>
          </a:blip>
          <a:srcRect b="0" l="0" r="0" t="0"/>
          <a:stretch/>
        </p:blipFill>
        <p:spPr>
          <a:xfrm>
            <a:off x="9340020" y="5963500"/>
            <a:ext cx="615247" cy="715617"/>
          </a:xfrm>
          <a:prstGeom prst="rect">
            <a:avLst/>
          </a:prstGeom>
          <a:noFill/>
          <a:ln>
            <a:noFill/>
          </a:ln>
        </p:spPr>
      </p:pic>
      <p:pic>
        <p:nvPicPr>
          <p:cNvPr descr="Text&#10;&#10;Description automatically generated with medium confidence" id="82" name="Google Shape;82;p30"/>
          <p:cNvPicPr preferRelativeResize="0"/>
          <p:nvPr/>
        </p:nvPicPr>
        <p:blipFill rotWithShape="1">
          <a:blip r:embed="rId2">
            <a:alphaModFix/>
          </a:blip>
          <a:srcRect b="0" l="0" r="0" t="0"/>
          <a:stretch/>
        </p:blipFill>
        <p:spPr>
          <a:xfrm>
            <a:off x="7272963" y="6062912"/>
            <a:ext cx="1808763" cy="486975"/>
          </a:xfrm>
          <a:prstGeom prst="rect">
            <a:avLst/>
          </a:prstGeom>
          <a:noFill/>
          <a:ln>
            <a:noFill/>
          </a:ln>
        </p:spPr>
      </p:pic>
      <p:pic>
        <p:nvPicPr>
          <p:cNvPr descr="A picture containing graphical user interface&#10;&#10;Description automatically generated" id="83" name="Google Shape;83;p30"/>
          <p:cNvPicPr preferRelativeResize="0"/>
          <p:nvPr/>
        </p:nvPicPr>
        <p:blipFill rotWithShape="1">
          <a:blip r:embed="rId3">
            <a:alphaModFix/>
          </a:blip>
          <a:srcRect b="0" l="0" r="0" t="0"/>
          <a:stretch/>
        </p:blipFill>
        <p:spPr>
          <a:xfrm>
            <a:off x="10253318" y="5882875"/>
            <a:ext cx="1484796" cy="75573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jpg"/><Relationship Id="rId4" Type="http://schemas.openxmlformats.org/officeDocument/2006/relationships/image" Target="../media/image6.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txBox="1"/>
          <p:nvPr>
            <p:ph type="title"/>
          </p:nvPr>
        </p:nvSpPr>
        <p:spPr>
          <a:xfrm>
            <a:off x="838200" y="641724"/>
            <a:ext cx="7841876" cy="168422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C6E4DB"/>
              </a:buClr>
              <a:buSzPct val="100000"/>
              <a:buFont typeface="Calibri"/>
              <a:buNone/>
            </a:pPr>
            <a:r>
              <a:rPr lang="en-US" sz="4900">
                <a:solidFill>
                  <a:srgbClr val="C6E4DB"/>
                </a:solidFill>
                <a:latin typeface="Calibri"/>
                <a:ea typeface="Calibri"/>
                <a:cs typeface="Calibri"/>
                <a:sym typeface="Calibri"/>
              </a:rPr>
              <a:t>Wicklow County Archives Service</a:t>
            </a:r>
            <a:r>
              <a:rPr b="1" lang="en-US" sz="4900">
                <a:solidFill>
                  <a:srgbClr val="B1C5D7"/>
                </a:solidFill>
                <a:latin typeface="Calibri"/>
                <a:ea typeface="Calibri"/>
                <a:cs typeface="Calibri"/>
                <a:sym typeface="Calibri"/>
              </a:rPr>
              <a:t> </a:t>
            </a:r>
            <a:br>
              <a:rPr b="1" lang="en-US" sz="3600">
                <a:solidFill>
                  <a:srgbClr val="B1C5D7"/>
                </a:solidFill>
                <a:latin typeface="Calibri"/>
                <a:ea typeface="Calibri"/>
                <a:cs typeface="Calibri"/>
                <a:sym typeface="Calibri"/>
              </a:rPr>
            </a:br>
            <a:r>
              <a:rPr b="1" lang="en-US">
                <a:solidFill>
                  <a:srgbClr val="194A5D"/>
                </a:solidFill>
                <a:latin typeface="Calibri"/>
                <a:ea typeface="Calibri"/>
                <a:cs typeface="Calibri"/>
                <a:sym typeface="Calibri"/>
              </a:rPr>
              <a:t>Researching History</a:t>
            </a:r>
            <a:br>
              <a:rPr b="1" lang="en-US" sz="6000">
                <a:solidFill>
                  <a:srgbClr val="194A5D"/>
                </a:solidFill>
                <a:latin typeface="Calibri"/>
                <a:ea typeface="Calibri"/>
                <a:cs typeface="Calibri"/>
                <a:sym typeface="Calibri"/>
              </a:rPr>
            </a:br>
            <a:endParaRPr sz="4000">
              <a:solidFill>
                <a:srgbClr val="C6E4DB"/>
              </a:solidFill>
              <a:latin typeface="Calibri"/>
              <a:ea typeface="Calibri"/>
              <a:cs typeface="Calibri"/>
              <a:sym typeface="Calibri"/>
            </a:endParaRPr>
          </a:p>
        </p:txBody>
      </p:sp>
      <p:sp>
        <p:nvSpPr>
          <p:cNvPr id="165" name="Google Shape;165;p1"/>
          <p:cNvSpPr txBox="1"/>
          <p:nvPr>
            <p:ph idx="1" type="subTitle"/>
          </p:nvPr>
        </p:nvSpPr>
        <p:spPr>
          <a:xfrm>
            <a:off x="1483659" y="2730685"/>
            <a:ext cx="7294563" cy="11577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3200"/>
              <a:buFont typeface="Arial"/>
              <a:buNone/>
            </a:pPr>
            <a:r>
              <a:rPr b="0" i="0" lang="en-US" sz="3200" u="none" cap="none" strike="noStrike">
                <a:solidFill>
                  <a:schemeClr val="lt2"/>
                </a:solidFill>
                <a:latin typeface="Calibri"/>
                <a:ea typeface="Calibri"/>
                <a:cs typeface="Calibri"/>
                <a:sym typeface="Calibri"/>
              </a:rPr>
              <a:t>A quick guide to finding and recording information on an historical topic</a:t>
            </a:r>
            <a:endParaRPr/>
          </a:p>
        </p:txBody>
      </p:sp>
      <p:sp>
        <p:nvSpPr>
          <p:cNvPr id="166" name="Google Shape;166;p1"/>
          <p:cNvSpPr/>
          <p:nvPr/>
        </p:nvSpPr>
        <p:spPr>
          <a:xfrm>
            <a:off x="1232647" y="2757580"/>
            <a:ext cx="161365" cy="906745"/>
          </a:xfrm>
          <a:prstGeom prst="rect">
            <a:avLst/>
          </a:prstGeom>
          <a:solidFill>
            <a:srgbClr val="194A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7" name="Google Shape;167;p1"/>
          <p:cNvPicPr preferRelativeResize="0"/>
          <p:nvPr/>
        </p:nvPicPr>
        <p:blipFill rotWithShape="1">
          <a:blip r:embed="rId3">
            <a:alphaModFix/>
          </a:blip>
          <a:srcRect b="0" l="0" r="0" t="0"/>
          <a:stretch/>
        </p:blipFill>
        <p:spPr>
          <a:xfrm>
            <a:off x="8929457" y="446545"/>
            <a:ext cx="1783607" cy="20745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0"/>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How to carry out your research – A case study</a:t>
            </a:r>
            <a:endParaRPr sz="3600">
              <a:solidFill>
                <a:srgbClr val="B1C5D7"/>
              </a:solidFill>
              <a:latin typeface="Calibri"/>
              <a:ea typeface="Calibri"/>
              <a:cs typeface="Calibri"/>
              <a:sym typeface="Calibri"/>
            </a:endParaRPr>
          </a:p>
        </p:txBody>
      </p:sp>
      <p:sp>
        <p:nvSpPr>
          <p:cNvPr id="238" name="Google Shape;238;p10"/>
          <p:cNvSpPr txBox="1"/>
          <p:nvPr/>
        </p:nvSpPr>
        <p:spPr>
          <a:xfrm>
            <a:off x="859682" y="1498828"/>
            <a:ext cx="9311372" cy="8803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The remainder of this presentation shows how, once you’ve selected your topic, you can undertake your research.</a:t>
            </a:r>
            <a:endParaRPr/>
          </a:p>
        </p:txBody>
      </p:sp>
      <p:sp>
        <p:nvSpPr>
          <p:cNvPr id="239" name="Google Shape;239;p10"/>
          <p:cNvSpPr txBox="1"/>
          <p:nvPr/>
        </p:nvSpPr>
        <p:spPr>
          <a:xfrm>
            <a:off x="1201268" y="2480602"/>
            <a:ext cx="8969786" cy="1896795"/>
          </a:xfrm>
          <a:prstGeom prst="rect">
            <a:avLst/>
          </a:prstGeom>
          <a:noFill/>
          <a:ln>
            <a:noFill/>
          </a:ln>
        </p:spPr>
        <p:txBody>
          <a:bodyPr anchorCtr="0" anchor="t" bIns="45700" lIns="91425" spcFirstLastPara="1" rIns="91425" wrap="square" tIns="45700">
            <a:noAutofit/>
          </a:bodyPr>
          <a:lstStyle/>
          <a:p>
            <a:pPr indent="-408600" lvl="0" marL="4104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Topic summary</a:t>
            </a:r>
            <a:endParaRPr/>
          </a:p>
          <a:p>
            <a:pPr indent="-408600" lvl="0" marL="4104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Sources of information – and recording the sources</a:t>
            </a:r>
            <a:endParaRPr/>
          </a:p>
          <a:p>
            <a:pPr indent="-408600" lvl="0" marL="4104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Evaluation of sources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1"/>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Case Study: The Famine in Co. Wicklow</a:t>
            </a:r>
            <a:endParaRPr sz="3600">
              <a:solidFill>
                <a:srgbClr val="B1C5D7"/>
              </a:solidFill>
              <a:latin typeface="Calibri"/>
              <a:ea typeface="Calibri"/>
              <a:cs typeface="Calibri"/>
              <a:sym typeface="Calibri"/>
            </a:endParaRPr>
          </a:p>
        </p:txBody>
      </p:sp>
      <p:sp>
        <p:nvSpPr>
          <p:cNvPr id="245" name="Google Shape;245;p11"/>
          <p:cNvSpPr txBox="1"/>
          <p:nvPr>
            <p:ph idx="1" type="subTitle"/>
          </p:nvPr>
        </p:nvSpPr>
        <p:spPr>
          <a:xfrm>
            <a:off x="557842" y="1361735"/>
            <a:ext cx="4936509" cy="41512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50506"/>
              </a:buClr>
              <a:buSzPts val="1600"/>
              <a:buFont typeface="Arial"/>
              <a:buNone/>
            </a:pPr>
            <a:r>
              <a:rPr b="0" i="0" lang="en-US" sz="1600" u="none" cap="none" strike="noStrike">
                <a:solidFill>
                  <a:srgbClr val="050506"/>
                </a:solidFill>
                <a:latin typeface="Calibri"/>
                <a:ea typeface="Calibri"/>
                <a:cs typeface="Calibri"/>
                <a:sym typeface="Calibri"/>
              </a:rPr>
              <a:t>No other event in Irish history has had such an enormous effect on the country than the famine of 1845 – 1849. The country’s population fell from around 8.4 million to </a:t>
            </a:r>
            <a:br>
              <a:rPr b="0" i="0" lang="en-US" sz="1600" u="none" cap="none" strike="noStrike">
                <a:solidFill>
                  <a:srgbClr val="050506"/>
                </a:solidFill>
                <a:latin typeface="Calibri"/>
                <a:ea typeface="Calibri"/>
                <a:cs typeface="Calibri"/>
                <a:sym typeface="Calibri"/>
              </a:rPr>
            </a:br>
            <a:r>
              <a:rPr b="0" i="0" lang="en-US" sz="1600" u="none" cap="none" strike="noStrike">
                <a:solidFill>
                  <a:srgbClr val="050506"/>
                </a:solidFill>
                <a:latin typeface="Calibri"/>
                <a:ea typeface="Calibri"/>
                <a:cs typeface="Calibri"/>
                <a:sym typeface="Calibri"/>
              </a:rPr>
              <a:t>6.6 million by 1851 and, of these some 1 million died of starvation and disease and between 1845 and 1855 around 2 million emigrated.</a:t>
            </a:r>
            <a:endParaRPr/>
          </a:p>
          <a:p>
            <a:pPr indent="0" lvl="0" marL="0" marR="0" rtl="0" algn="l">
              <a:lnSpc>
                <a:spcPct val="120000"/>
              </a:lnSpc>
              <a:spcBef>
                <a:spcPts val="1200"/>
              </a:spcBef>
              <a:spcAft>
                <a:spcPts val="0"/>
              </a:spcAft>
              <a:buClr>
                <a:srgbClr val="050506"/>
              </a:buClr>
              <a:buSzPts val="1600"/>
              <a:buFont typeface="Arial"/>
              <a:buNone/>
            </a:pPr>
            <a:r>
              <a:rPr b="0" i="0" lang="en-US" sz="1600" u="none" cap="none" strike="noStrike">
                <a:solidFill>
                  <a:srgbClr val="050506"/>
                </a:solidFill>
                <a:latin typeface="Calibri"/>
                <a:ea typeface="Calibri"/>
                <a:cs typeface="Calibri"/>
                <a:sym typeface="Calibri"/>
              </a:rPr>
              <a:t>Wicklow was not the worst effected county in Ireland. Nevertheless its population fell by 30%, from 110,000 in 1821 to 78,000 in 1871.</a:t>
            </a:r>
            <a:endParaRPr/>
          </a:p>
          <a:p>
            <a:pPr indent="0" lvl="0" marL="0" marR="0" rtl="0" algn="l">
              <a:lnSpc>
                <a:spcPct val="120000"/>
              </a:lnSpc>
              <a:spcBef>
                <a:spcPts val="1200"/>
              </a:spcBef>
              <a:spcAft>
                <a:spcPts val="0"/>
              </a:spcAft>
              <a:buClr>
                <a:srgbClr val="050506"/>
              </a:buClr>
              <a:buSzPts val="1600"/>
              <a:buFont typeface="Arial"/>
              <a:buNone/>
            </a:pPr>
            <a:r>
              <a:rPr b="0" i="0" lang="en-US" sz="1600" u="none" cap="none" strike="noStrike">
                <a:solidFill>
                  <a:srgbClr val="050506"/>
                </a:solidFill>
                <a:latin typeface="Calibri"/>
                <a:ea typeface="Calibri"/>
                <a:cs typeface="Calibri"/>
                <a:sym typeface="Calibri"/>
              </a:rPr>
              <a:t>The Workhouse and Poor Law records of Rathdrum and Shillelagh, provide a fascinating insight into the hardships which ordinary people suffered at the time.</a:t>
            </a:r>
            <a:endParaRPr/>
          </a:p>
          <a:p>
            <a:pPr indent="0" lvl="0" marL="0" marR="0" rtl="0" algn="l">
              <a:lnSpc>
                <a:spcPct val="120000"/>
              </a:lnSpc>
              <a:spcBef>
                <a:spcPts val="1800"/>
              </a:spcBef>
              <a:spcAft>
                <a:spcPts val="0"/>
              </a:spcAft>
              <a:buClr>
                <a:schemeClr val="dk1"/>
              </a:buClr>
              <a:buSzPts val="1600"/>
              <a:buFont typeface="Arial"/>
              <a:buNone/>
            </a:pPr>
            <a:r>
              <a:t/>
            </a:r>
            <a:endParaRPr b="0" i="0" sz="1600" u="none" cap="none" strike="noStrike">
              <a:solidFill>
                <a:srgbClr val="050506"/>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rgbClr val="050506"/>
              </a:solidFill>
              <a:latin typeface="Calibri"/>
              <a:ea typeface="Calibri"/>
              <a:cs typeface="Calibri"/>
              <a:sym typeface="Calibri"/>
            </a:endParaRPr>
          </a:p>
        </p:txBody>
      </p:sp>
      <p:pic>
        <p:nvPicPr>
          <p:cNvPr descr="A picture containing outdoor, old, group, black&#10;&#10;Description automatically generated" id="246" name="Google Shape;246;p11"/>
          <p:cNvPicPr preferRelativeResize="0"/>
          <p:nvPr/>
        </p:nvPicPr>
        <p:blipFill rotWithShape="1">
          <a:blip r:embed="rId3">
            <a:alphaModFix/>
          </a:blip>
          <a:srcRect b="0" l="0" r="0" t="0"/>
          <a:stretch/>
        </p:blipFill>
        <p:spPr>
          <a:xfrm>
            <a:off x="5669280" y="1449200"/>
            <a:ext cx="6413920" cy="36078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50" name="Shape 250"/>
        <p:cNvGrpSpPr/>
        <p:nvPr/>
      </p:nvGrpSpPr>
      <p:grpSpPr>
        <a:xfrm>
          <a:off x="0" y="0"/>
          <a:ext cx="0" cy="0"/>
          <a:chOff x="0" y="0"/>
          <a:chExt cx="0" cy="0"/>
        </a:xfrm>
      </p:grpSpPr>
      <p:sp>
        <p:nvSpPr>
          <p:cNvPr id="251" name="Google Shape;251;p12"/>
          <p:cNvSpPr txBox="1"/>
          <p:nvPr>
            <p:ph type="ctrTitle"/>
          </p:nvPr>
        </p:nvSpPr>
        <p:spPr>
          <a:xfrm>
            <a:off x="7464611" y="597533"/>
            <a:ext cx="4087306" cy="1509574"/>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194A5D"/>
              </a:buClr>
              <a:buSzPct val="100000"/>
              <a:buFont typeface="Calibri"/>
              <a:buNone/>
            </a:pPr>
            <a:r>
              <a:rPr b="1" lang="en-US" sz="5400">
                <a:solidFill>
                  <a:srgbClr val="194A5D"/>
                </a:solidFill>
                <a:latin typeface="Calibri"/>
                <a:ea typeface="Calibri"/>
                <a:cs typeface="Calibri"/>
                <a:sym typeface="Calibri"/>
              </a:rPr>
              <a:t>Information Sources</a:t>
            </a:r>
            <a:endParaRPr sz="5400">
              <a:solidFill>
                <a:srgbClr val="194A5D"/>
              </a:solidFill>
              <a:latin typeface="Calibri"/>
              <a:ea typeface="Calibri"/>
              <a:cs typeface="Calibri"/>
              <a:sym typeface="Calibri"/>
            </a:endParaRPr>
          </a:p>
        </p:txBody>
      </p:sp>
      <p:sp>
        <p:nvSpPr>
          <p:cNvPr id="252" name="Google Shape;252;p12"/>
          <p:cNvSpPr txBox="1"/>
          <p:nvPr>
            <p:ph idx="1" type="subTitle"/>
          </p:nvPr>
        </p:nvSpPr>
        <p:spPr>
          <a:xfrm>
            <a:off x="7464612" y="2439493"/>
            <a:ext cx="4087305" cy="11478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94A5D"/>
              </a:buClr>
              <a:buSzPts val="2000"/>
              <a:buFont typeface="Arial"/>
              <a:buNone/>
            </a:pPr>
            <a:r>
              <a:rPr b="1" i="0" lang="en-US" sz="2000" u="none" cap="none" strike="noStrike">
                <a:solidFill>
                  <a:srgbClr val="194A5D"/>
                </a:solidFill>
                <a:latin typeface="Calibri"/>
                <a:ea typeface="Calibri"/>
                <a:cs typeface="Calibri"/>
                <a:sym typeface="Calibri"/>
              </a:rPr>
              <a:t>Website:</a:t>
            </a:r>
            <a:br>
              <a:rPr b="0" i="0" lang="en-US" sz="2000" u="none" cap="none" strike="noStrike">
                <a:solidFill>
                  <a:srgbClr val="194A5D"/>
                </a:solidFill>
                <a:latin typeface="Calibri"/>
                <a:ea typeface="Calibri"/>
                <a:cs typeface="Calibri"/>
                <a:sym typeface="Calibri"/>
              </a:rPr>
            </a:br>
            <a:r>
              <a:rPr b="0" i="0" lang="en-US" sz="1600" u="none" cap="none" strike="noStrike">
                <a:solidFill>
                  <a:srgbClr val="194A5D"/>
                </a:solidFill>
                <a:latin typeface="Calibri"/>
                <a:ea typeface="Calibri"/>
                <a:cs typeface="Calibri"/>
                <a:sym typeface="Calibri"/>
              </a:rPr>
              <a:t>https://heritage.wicklowheritage.org/category/topics/the-famine-in-county-wicklow</a:t>
            </a:r>
            <a:endParaRPr b="0" i="0" sz="1600" u="none" cap="none" strike="noStrike">
              <a:solidFill>
                <a:srgbClr val="194A5D"/>
              </a:solidFill>
              <a:latin typeface="Calibri"/>
              <a:ea typeface="Calibri"/>
              <a:cs typeface="Calibri"/>
              <a:sym typeface="Calibri"/>
            </a:endParaRPr>
          </a:p>
        </p:txBody>
      </p:sp>
      <p:sp>
        <p:nvSpPr>
          <p:cNvPr id="253" name="Google Shape;253;p12"/>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4" name="Google Shape;254;p12"/>
          <p:cNvPicPr preferRelativeResize="0"/>
          <p:nvPr/>
        </p:nvPicPr>
        <p:blipFill rotWithShape="1">
          <a:blip r:embed="rId3">
            <a:alphaModFix/>
          </a:blip>
          <a:srcRect b="0" l="0" r="0" t="0"/>
          <a:stretch/>
        </p:blipFill>
        <p:spPr>
          <a:xfrm>
            <a:off x="-79515" y="-127222"/>
            <a:ext cx="7158819" cy="6985221"/>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58" name="Shape 258"/>
        <p:cNvGrpSpPr/>
        <p:nvPr/>
      </p:nvGrpSpPr>
      <p:grpSpPr>
        <a:xfrm>
          <a:off x="0" y="0"/>
          <a:ext cx="0" cy="0"/>
          <a:chOff x="0" y="0"/>
          <a:chExt cx="0" cy="0"/>
        </a:xfrm>
      </p:grpSpPr>
      <p:sp>
        <p:nvSpPr>
          <p:cNvPr id="259" name="Google Shape;259;p13"/>
          <p:cNvSpPr txBox="1"/>
          <p:nvPr>
            <p:ph type="ctrTitle"/>
          </p:nvPr>
        </p:nvSpPr>
        <p:spPr>
          <a:xfrm>
            <a:off x="7464611" y="597533"/>
            <a:ext cx="4087306" cy="1509574"/>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194A5D"/>
              </a:buClr>
              <a:buSzPct val="100000"/>
              <a:buFont typeface="Calibri"/>
              <a:buNone/>
            </a:pPr>
            <a:r>
              <a:rPr b="1" lang="en-US" sz="5400">
                <a:solidFill>
                  <a:srgbClr val="194A5D"/>
                </a:solidFill>
                <a:latin typeface="Calibri"/>
                <a:ea typeface="Calibri"/>
                <a:cs typeface="Calibri"/>
                <a:sym typeface="Calibri"/>
              </a:rPr>
              <a:t>Information Sources</a:t>
            </a:r>
            <a:endParaRPr sz="5400">
              <a:solidFill>
                <a:srgbClr val="194A5D"/>
              </a:solidFill>
              <a:latin typeface="Calibri"/>
              <a:ea typeface="Calibri"/>
              <a:cs typeface="Calibri"/>
              <a:sym typeface="Calibri"/>
            </a:endParaRPr>
          </a:p>
        </p:txBody>
      </p:sp>
      <p:sp>
        <p:nvSpPr>
          <p:cNvPr id="260" name="Google Shape;260;p13"/>
          <p:cNvSpPr txBox="1"/>
          <p:nvPr>
            <p:ph idx="1" type="subTitle"/>
          </p:nvPr>
        </p:nvSpPr>
        <p:spPr>
          <a:xfrm>
            <a:off x="7464612" y="2439493"/>
            <a:ext cx="4182364" cy="11478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94A5D"/>
              </a:buClr>
              <a:buSzPts val="2000"/>
              <a:buFont typeface="Arial"/>
              <a:buNone/>
            </a:pPr>
            <a:r>
              <a:rPr b="1" i="0" lang="en-US" sz="2000" u="none" cap="none" strike="noStrike">
                <a:solidFill>
                  <a:srgbClr val="194A5D"/>
                </a:solidFill>
                <a:latin typeface="Calibri"/>
                <a:ea typeface="Calibri"/>
                <a:cs typeface="Calibri"/>
                <a:sym typeface="Calibri"/>
              </a:rPr>
              <a:t>Website</a:t>
            </a:r>
            <a:endParaRPr/>
          </a:p>
          <a:p>
            <a:pPr indent="0" lvl="0" marL="0" marR="0" rtl="0" algn="l">
              <a:lnSpc>
                <a:spcPct val="90000"/>
              </a:lnSpc>
              <a:spcBef>
                <a:spcPts val="1000"/>
              </a:spcBef>
              <a:spcAft>
                <a:spcPts val="0"/>
              </a:spcAft>
              <a:buClr>
                <a:srgbClr val="194A5D"/>
              </a:buClr>
              <a:buSzPts val="1600"/>
              <a:buFont typeface="Arial"/>
              <a:buNone/>
            </a:pPr>
            <a:r>
              <a:rPr b="0" i="0" lang="en-US" sz="1600" u="none" cap="none" strike="noStrike">
                <a:solidFill>
                  <a:srgbClr val="194A5D"/>
                </a:solidFill>
                <a:latin typeface="Calibri"/>
                <a:ea typeface="Calibri"/>
                <a:cs typeface="Calibri"/>
                <a:sym typeface="Calibri"/>
              </a:rPr>
              <a:t>https://coolattinlives.ie</a:t>
            </a:r>
            <a:endParaRPr b="0" i="0" sz="1600" u="none" cap="none" strike="noStrike">
              <a:solidFill>
                <a:srgbClr val="194A5D"/>
              </a:solidFill>
              <a:latin typeface="Calibri"/>
              <a:ea typeface="Calibri"/>
              <a:cs typeface="Calibri"/>
              <a:sym typeface="Calibri"/>
            </a:endParaRPr>
          </a:p>
        </p:txBody>
      </p:sp>
      <p:sp>
        <p:nvSpPr>
          <p:cNvPr id="261" name="Google Shape;261;p13"/>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2" name="Google Shape;262;p13"/>
          <p:cNvPicPr preferRelativeResize="0"/>
          <p:nvPr/>
        </p:nvPicPr>
        <p:blipFill rotWithShape="1">
          <a:blip r:embed="rId3">
            <a:alphaModFix/>
          </a:blip>
          <a:srcRect b="0" l="0" r="0" t="0"/>
          <a:stretch/>
        </p:blipFill>
        <p:spPr>
          <a:xfrm>
            <a:off x="-203702" y="-212664"/>
            <a:ext cx="7245111" cy="7070664"/>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66" name="Shape 266"/>
        <p:cNvGrpSpPr/>
        <p:nvPr/>
      </p:nvGrpSpPr>
      <p:grpSpPr>
        <a:xfrm>
          <a:off x="0" y="0"/>
          <a:ext cx="0" cy="0"/>
          <a:chOff x="0" y="0"/>
          <a:chExt cx="0" cy="0"/>
        </a:xfrm>
      </p:grpSpPr>
      <p:sp>
        <p:nvSpPr>
          <p:cNvPr id="267" name="Google Shape;267;p14"/>
          <p:cNvSpPr txBox="1"/>
          <p:nvPr>
            <p:ph type="ctrTitle"/>
          </p:nvPr>
        </p:nvSpPr>
        <p:spPr>
          <a:xfrm>
            <a:off x="7464611" y="597533"/>
            <a:ext cx="4087306" cy="1509574"/>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194A5D"/>
              </a:buClr>
              <a:buSzPct val="100000"/>
              <a:buFont typeface="Calibri"/>
              <a:buNone/>
            </a:pPr>
            <a:r>
              <a:rPr b="1" lang="en-US" sz="5400">
                <a:solidFill>
                  <a:srgbClr val="194A5D"/>
                </a:solidFill>
                <a:latin typeface="Calibri"/>
                <a:ea typeface="Calibri"/>
                <a:cs typeface="Calibri"/>
                <a:sym typeface="Calibri"/>
              </a:rPr>
              <a:t>Information Sources</a:t>
            </a:r>
            <a:endParaRPr sz="5400">
              <a:solidFill>
                <a:srgbClr val="194A5D"/>
              </a:solidFill>
              <a:latin typeface="Calibri"/>
              <a:ea typeface="Calibri"/>
              <a:cs typeface="Calibri"/>
              <a:sym typeface="Calibri"/>
            </a:endParaRPr>
          </a:p>
        </p:txBody>
      </p:sp>
      <p:sp>
        <p:nvSpPr>
          <p:cNvPr id="268" name="Google Shape;268;p14"/>
          <p:cNvSpPr txBox="1"/>
          <p:nvPr>
            <p:ph idx="1" type="subTitle"/>
          </p:nvPr>
        </p:nvSpPr>
        <p:spPr>
          <a:xfrm>
            <a:off x="7464612" y="2439493"/>
            <a:ext cx="4182364" cy="1147863"/>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194A5D"/>
              </a:buClr>
              <a:buSzPts val="2000"/>
              <a:buFont typeface="Arial"/>
              <a:buNone/>
            </a:pPr>
            <a:r>
              <a:rPr b="1" i="0" lang="en-US" sz="2000" u="none" cap="none" strike="noStrike">
                <a:solidFill>
                  <a:srgbClr val="194A5D"/>
                </a:solidFill>
                <a:latin typeface="Calibri"/>
                <a:ea typeface="Calibri"/>
                <a:cs typeface="Calibri"/>
                <a:sym typeface="Calibri"/>
              </a:rPr>
              <a:t>Website</a:t>
            </a:r>
            <a:endParaRPr/>
          </a:p>
          <a:p>
            <a:pPr indent="0" lvl="0" marL="0" marR="0" rtl="0" algn="l">
              <a:lnSpc>
                <a:spcPct val="90000"/>
              </a:lnSpc>
              <a:spcBef>
                <a:spcPts val="1000"/>
              </a:spcBef>
              <a:spcAft>
                <a:spcPts val="0"/>
              </a:spcAft>
              <a:buClr>
                <a:srgbClr val="194A5D"/>
              </a:buClr>
              <a:buSzPts val="1600"/>
              <a:buFont typeface="Arial"/>
              <a:buNone/>
            </a:pPr>
            <a:r>
              <a:rPr b="0" i="0" lang="en-US" sz="1600" u="none" cap="none" strike="noStrike">
                <a:solidFill>
                  <a:srgbClr val="194A5D"/>
                </a:solidFill>
                <a:latin typeface="Calibri"/>
                <a:ea typeface="Calibri"/>
                <a:cs typeface="Calibri"/>
                <a:sym typeface="Calibri"/>
              </a:rPr>
              <a:t>https://heritage.wicklowheritage.org/topics/the-famine-in-county-wicklow/the-famine-in-county-wicklow-education-resource-pack</a:t>
            </a:r>
            <a:endParaRPr/>
          </a:p>
        </p:txBody>
      </p:sp>
      <p:sp>
        <p:nvSpPr>
          <p:cNvPr id="269" name="Google Shape;269;p14"/>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0" name="Google Shape;270;p14"/>
          <p:cNvPicPr preferRelativeResize="0"/>
          <p:nvPr/>
        </p:nvPicPr>
        <p:blipFill rotWithShape="1">
          <a:blip r:embed="rId3">
            <a:alphaModFix/>
          </a:blip>
          <a:srcRect b="0" l="0" r="0" t="0"/>
          <a:stretch/>
        </p:blipFill>
        <p:spPr>
          <a:xfrm>
            <a:off x="-203702" y="-212664"/>
            <a:ext cx="7245111" cy="7070664"/>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74" name="Shape 274"/>
        <p:cNvGrpSpPr/>
        <p:nvPr/>
      </p:nvGrpSpPr>
      <p:grpSpPr>
        <a:xfrm>
          <a:off x="0" y="0"/>
          <a:ext cx="0" cy="0"/>
          <a:chOff x="0" y="0"/>
          <a:chExt cx="0" cy="0"/>
        </a:xfrm>
      </p:grpSpPr>
      <p:sp>
        <p:nvSpPr>
          <p:cNvPr id="275" name="Google Shape;275;p15"/>
          <p:cNvSpPr txBox="1"/>
          <p:nvPr>
            <p:ph type="ctrTitle"/>
          </p:nvPr>
        </p:nvSpPr>
        <p:spPr>
          <a:xfrm>
            <a:off x="7464611" y="597533"/>
            <a:ext cx="4087306" cy="1509574"/>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194A5D"/>
              </a:buClr>
              <a:buSzPct val="100000"/>
              <a:buFont typeface="Calibri"/>
              <a:buNone/>
            </a:pPr>
            <a:r>
              <a:rPr b="1" lang="en-US" sz="5400">
                <a:solidFill>
                  <a:srgbClr val="194A5D"/>
                </a:solidFill>
                <a:latin typeface="Calibri"/>
                <a:ea typeface="Calibri"/>
                <a:cs typeface="Calibri"/>
                <a:sym typeface="Calibri"/>
              </a:rPr>
              <a:t>Information Sources</a:t>
            </a:r>
            <a:endParaRPr sz="5400">
              <a:solidFill>
                <a:srgbClr val="194A5D"/>
              </a:solidFill>
              <a:latin typeface="Calibri"/>
              <a:ea typeface="Calibri"/>
              <a:cs typeface="Calibri"/>
              <a:sym typeface="Calibri"/>
            </a:endParaRPr>
          </a:p>
        </p:txBody>
      </p:sp>
      <p:sp>
        <p:nvSpPr>
          <p:cNvPr id="276" name="Google Shape;276;p15"/>
          <p:cNvSpPr txBox="1"/>
          <p:nvPr>
            <p:ph idx="1" type="subTitle"/>
          </p:nvPr>
        </p:nvSpPr>
        <p:spPr>
          <a:xfrm>
            <a:off x="7464611" y="2439493"/>
            <a:ext cx="4359283" cy="1588221"/>
          </a:xfrm>
          <a:prstGeom prst="rect">
            <a:avLst/>
          </a:prstGeom>
          <a:noFill/>
          <a:ln>
            <a:noFill/>
          </a:ln>
        </p:spPr>
        <p:txBody>
          <a:bodyPr anchorCtr="0" anchor="t" bIns="45700" lIns="91425" spcFirstLastPara="1" rIns="91425" wrap="square" tIns="45700">
            <a:normAutofit fontScale="40000" lnSpcReduction="20000"/>
          </a:bodyPr>
          <a:lstStyle/>
          <a:p>
            <a:pPr indent="0" lvl="0" marL="0" marR="0" rtl="0" algn="l">
              <a:lnSpc>
                <a:spcPct val="90000"/>
              </a:lnSpc>
              <a:spcBef>
                <a:spcPts val="0"/>
              </a:spcBef>
              <a:spcAft>
                <a:spcPts val="0"/>
              </a:spcAft>
              <a:buClr>
                <a:srgbClr val="194A5D"/>
              </a:buClr>
              <a:buSzPct val="100000"/>
              <a:buFont typeface="Arial"/>
              <a:buNone/>
            </a:pPr>
            <a:r>
              <a:rPr b="1" i="0" lang="en-US" sz="5000" u="none" cap="none" strike="noStrike">
                <a:solidFill>
                  <a:srgbClr val="194A5D"/>
                </a:solidFill>
                <a:latin typeface="Calibri"/>
                <a:ea typeface="Calibri"/>
                <a:cs typeface="Calibri"/>
                <a:sym typeface="Calibri"/>
              </a:rPr>
              <a:t>Website</a:t>
            </a:r>
            <a:endParaRPr/>
          </a:p>
          <a:p>
            <a:pPr indent="0" lvl="0" marL="0" marR="0" rtl="0" algn="l">
              <a:lnSpc>
                <a:spcPct val="140000"/>
              </a:lnSpc>
              <a:spcBef>
                <a:spcPts val="1000"/>
              </a:spcBef>
              <a:spcAft>
                <a:spcPts val="0"/>
              </a:spcAft>
              <a:buClr>
                <a:schemeClr val="dk1"/>
              </a:buClr>
              <a:buSzPct val="100000"/>
              <a:buFont typeface="Arial"/>
              <a:buNone/>
            </a:pPr>
            <a:r>
              <a:rPr b="0" i="0" lang="en-US" sz="3500" u="none" cap="none" strike="noStrike">
                <a:solidFill>
                  <a:schemeClr val="dk1"/>
                </a:solidFill>
                <a:latin typeface="Calibri"/>
                <a:ea typeface="Calibri"/>
                <a:cs typeface="Calibri"/>
                <a:sym typeface="Calibri"/>
              </a:rPr>
              <a:t>https://heritage.wicklowheritage.org/places/county_wicklow_historical_societies/wicklow_historical_society/1993_wicklowhistorical_society_journal/eye-witness_accounts_of_the_famine_in_co_wicklow</a:t>
            </a:r>
            <a:endParaRPr b="0" i="0" sz="3500" u="none" cap="none" strike="noStrike">
              <a:solidFill>
                <a:schemeClr val="dk1"/>
              </a:solidFill>
              <a:latin typeface="Calibri"/>
              <a:ea typeface="Calibri"/>
              <a:cs typeface="Calibri"/>
              <a:sym typeface="Calibri"/>
            </a:endParaRPr>
          </a:p>
        </p:txBody>
      </p:sp>
      <p:sp>
        <p:nvSpPr>
          <p:cNvPr id="277" name="Google Shape;277;p15"/>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8" name="Google Shape;278;p15"/>
          <p:cNvPicPr preferRelativeResize="0"/>
          <p:nvPr/>
        </p:nvPicPr>
        <p:blipFill rotWithShape="1">
          <a:blip r:embed="rId3">
            <a:alphaModFix/>
          </a:blip>
          <a:srcRect b="0" l="-1339" r="0" t="0"/>
          <a:stretch/>
        </p:blipFill>
        <p:spPr>
          <a:xfrm>
            <a:off x="-180000" y="-212664"/>
            <a:ext cx="7245111" cy="7070664"/>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82" name="Shape 282"/>
        <p:cNvGrpSpPr/>
        <p:nvPr/>
      </p:nvGrpSpPr>
      <p:grpSpPr>
        <a:xfrm>
          <a:off x="0" y="0"/>
          <a:ext cx="0" cy="0"/>
          <a:chOff x="0" y="0"/>
          <a:chExt cx="0" cy="0"/>
        </a:xfrm>
      </p:grpSpPr>
      <p:sp>
        <p:nvSpPr>
          <p:cNvPr id="283" name="Google Shape;283;p16"/>
          <p:cNvSpPr txBox="1"/>
          <p:nvPr>
            <p:ph type="ctrTitle"/>
          </p:nvPr>
        </p:nvSpPr>
        <p:spPr>
          <a:xfrm>
            <a:off x="7464611" y="597533"/>
            <a:ext cx="4087306" cy="1509574"/>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194A5D"/>
              </a:buClr>
              <a:buSzPct val="100000"/>
              <a:buFont typeface="Calibri"/>
              <a:buNone/>
            </a:pPr>
            <a:r>
              <a:rPr b="1" lang="en-US" sz="5400">
                <a:solidFill>
                  <a:srgbClr val="194A5D"/>
                </a:solidFill>
                <a:latin typeface="Calibri"/>
                <a:ea typeface="Calibri"/>
                <a:cs typeface="Calibri"/>
                <a:sym typeface="Calibri"/>
              </a:rPr>
              <a:t>Information Sources</a:t>
            </a:r>
            <a:endParaRPr sz="5400">
              <a:solidFill>
                <a:srgbClr val="194A5D"/>
              </a:solidFill>
              <a:latin typeface="Calibri"/>
              <a:ea typeface="Calibri"/>
              <a:cs typeface="Calibri"/>
              <a:sym typeface="Calibri"/>
            </a:endParaRPr>
          </a:p>
        </p:txBody>
      </p:sp>
      <p:sp>
        <p:nvSpPr>
          <p:cNvPr id="284" name="Google Shape;284;p16"/>
          <p:cNvSpPr txBox="1"/>
          <p:nvPr>
            <p:ph idx="1" type="subTitle"/>
          </p:nvPr>
        </p:nvSpPr>
        <p:spPr>
          <a:xfrm>
            <a:off x="7464611" y="2439493"/>
            <a:ext cx="4359283" cy="1232175"/>
          </a:xfrm>
          <a:prstGeom prst="rect">
            <a:avLst/>
          </a:prstGeom>
          <a:noFill/>
          <a:ln>
            <a:noFill/>
          </a:ln>
        </p:spPr>
        <p:txBody>
          <a:bodyPr anchorCtr="0" anchor="t" bIns="45700" lIns="91425" spcFirstLastPara="1" rIns="91425" wrap="square" tIns="45700">
            <a:normAutofit fontScale="47500" lnSpcReduction="20000"/>
          </a:bodyPr>
          <a:lstStyle/>
          <a:p>
            <a:pPr indent="0" lvl="0" marL="0" marR="0" rtl="0" algn="l">
              <a:lnSpc>
                <a:spcPct val="90000"/>
              </a:lnSpc>
              <a:spcBef>
                <a:spcPts val="0"/>
              </a:spcBef>
              <a:spcAft>
                <a:spcPts val="0"/>
              </a:spcAft>
              <a:buClr>
                <a:srgbClr val="194A5D"/>
              </a:buClr>
              <a:buSzPct val="100000"/>
              <a:buFont typeface="Arial"/>
              <a:buNone/>
            </a:pPr>
            <a:r>
              <a:rPr b="1" i="0" lang="en-US" sz="5000" u="none" cap="none" strike="noStrike">
                <a:solidFill>
                  <a:srgbClr val="194A5D"/>
                </a:solidFill>
                <a:latin typeface="Calibri"/>
                <a:ea typeface="Calibri"/>
                <a:cs typeface="Calibri"/>
                <a:sym typeface="Calibri"/>
              </a:rPr>
              <a:t>Website</a:t>
            </a:r>
            <a:endParaRPr/>
          </a:p>
          <a:p>
            <a:pPr indent="0" lvl="0" marL="0" marR="0" rtl="0" algn="l">
              <a:lnSpc>
                <a:spcPct val="140000"/>
              </a:lnSpc>
              <a:spcBef>
                <a:spcPts val="1000"/>
              </a:spcBef>
              <a:spcAft>
                <a:spcPts val="0"/>
              </a:spcAft>
              <a:buClr>
                <a:schemeClr val="dk1"/>
              </a:buClr>
              <a:buSzPct val="100000"/>
              <a:buFont typeface="Arial"/>
              <a:buNone/>
            </a:pPr>
            <a:r>
              <a:rPr b="0" i="0" lang="en-US" sz="2900" u="none" cap="none" strike="noStrike">
                <a:solidFill>
                  <a:schemeClr val="dk1"/>
                </a:solidFill>
                <a:latin typeface="Calibri"/>
                <a:ea typeface="Calibri"/>
                <a:cs typeface="Calibri"/>
                <a:sym typeface="Calibri"/>
              </a:rPr>
              <a:t>https://www.independent.ie/regionals/braypeople/news/wicklows-suffering-during-famine-times-37953727.html</a:t>
            </a:r>
            <a:endParaRPr b="0" i="0" sz="2900" u="none" cap="none" strike="noStrike">
              <a:solidFill>
                <a:schemeClr val="dk1"/>
              </a:solidFill>
              <a:latin typeface="Calibri"/>
              <a:ea typeface="Calibri"/>
              <a:cs typeface="Calibri"/>
              <a:sym typeface="Calibri"/>
            </a:endParaRPr>
          </a:p>
        </p:txBody>
      </p:sp>
      <p:sp>
        <p:nvSpPr>
          <p:cNvPr id="285" name="Google Shape;285;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6" name="Google Shape;286;p16"/>
          <p:cNvPicPr preferRelativeResize="0"/>
          <p:nvPr/>
        </p:nvPicPr>
        <p:blipFill rotWithShape="1">
          <a:blip r:embed="rId3">
            <a:alphaModFix/>
          </a:blip>
          <a:srcRect b="0" l="0" r="0" t="0"/>
          <a:stretch/>
        </p:blipFill>
        <p:spPr>
          <a:xfrm>
            <a:off x="-180000" y="-212664"/>
            <a:ext cx="7245111" cy="7070664"/>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17"/>
          <p:cNvSpPr/>
          <p:nvPr/>
        </p:nvSpPr>
        <p:spPr>
          <a:xfrm>
            <a:off x="336884" y="321177"/>
            <a:ext cx="4332307" cy="6179552"/>
          </a:xfrm>
          <a:prstGeom prst="rect">
            <a:avLst/>
          </a:prstGeom>
          <a:solidFill>
            <a:srgbClr val="404040">
              <a:alpha val="89803"/>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7"/>
          <p:cNvSpPr txBox="1"/>
          <p:nvPr>
            <p:ph type="ctrTitle"/>
          </p:nvPr>
        </p:nvSpPr>
        <p:spPr>
          <a:xfrm>
            <a:off x="579521" y="849381"/>
            <a:ext cx="3657600" cy="143086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000"/>
              <a:buFont typeface="Calibri"/>
              <a:buNone/>
            </a:pPr>
            <a:r>
              <a:rPr b="1" lang="en-US" sz="4000">
                <a:solidFill>
                  <a:srgbClr val="FFFFFF"/>
                </a:solidFill>
                <a:latin typeface="Calibri"/>
                <a:ea typeface="Calibri"/>
                <a:cs typeface="Calibri"/>
                <a:sym typeface="Calibri"/>
              </a:rPr>
              <a:t> Assessment of Web Sources</a:t>
            </a:r>
            <a:endParaRPr sz="4000">
              <a:solidFill>
                <a:srgbClr val="FFFFFF"/>
              </a:solidFill>
              <a:latin typeface="Calibri"/>
              <a:ea typeface="Calibri"/>
              <a:cs typeface="Calibri"/>
              <a:sym typeface="Calibri"/>
            </a:endParaRPr>
          </a:p>
        </p:txBody>
      </p:sp>
      <p:sp>
        <p:nvSpPr>
          <p:cNvPr id="293" name="Google Shape;293;p17"/>
          <p:cNvSpPr txBox="1"/>
          <p:nvPr>
            <p:ph idx="1" type="subTitle"/>
          </p:nvPr>
        </p:nvSpPr>
        <p:spPr>
          <a:xfrm>
            <a:off x="674237" y="2456026"/>
            <a:ext cx="3657600" cy="3377507"/>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ctr">
              <a:lnSpc>
                <a:spcPct val="140000"/>
              </a:lnSpc>
              <a:spcBef>
                <a:spcPts val="0"/>
              </a:spcBef>
              <a:spcAft>
                <a:spcPts val="0"/>
              </a:spcAft>
              <a:buClr>
                <a:srgbClr val="FFFFFF"/>
              </a:buClr>
              <a:buSzPct val="100000"/>
              <a:buFont typeface="Arial"/>
              <a:buNone/>
            </a:pPr>
            <a:r>
              <a:rPr b="0" i="0" lang="en-US" sz="1500" u="none" cap="none" strike="noStrike">
                <a:solidFill>
                  <a:srgbClr val="FFFFFF"/>
                </a:solidFill>
                <a:latin typeface="Calibri"/>
                <a:ea typeface="Calibri"/>
                <a:cs typeface="Calibri"/>
                <a:sym typeface="Calibri"/>
              </a:rPr>
              <a:t>The four web pages provided a great overview of the impact of the Famine in Wicklow. The eye-witness reports and the Bray People article put a human face to the suffering. The Coolattion Lives site provides details of individuals and families on the estate during the period.</a:t>
            </a:r>
            <a:br>
              <a:rPr b="0" i="0" lang="en-US" sz="1500" u="none" cap="none" strike="noStrike">
                <a:solidFill>
                  <a:srgbClr val="FFFFFF"/>
                </a:solidFill>
                <a:latin typeface="Calibri"/>
                <a:ea typeface="Calibri"/>
                <a:cs typeface="Calibri"/>
                <a:sym typeface="Calibri"/>
              </a:rPr>
            </a:br>
            <a:endParaRPr b="0" i="0" sz="1500" u="none" cap="none" strike="noStrike">
              <a:solidFill>
                <a:srgbClr val="FFFFFF"/>
              </a:solidFill>
              <a:latin typeface="Calibri"/>
              <a:ea typeface="Calibri"/>
              <a:cs typeface="Calibri"/>
              <a:sym typeface="Calibri"/>
            </a:endParaRPr>
          </a:p>
          <a:p>
            <a:pPr indent="0" lvl="0" marL="0" marR="0" rtl="0" algn="ctr">
              <a:lnSpc>
                <a:spcPct val="140000"/>
              </a:lnSpc>
              <a:spcBef>
                <a:spcPts val="2200"/>
              </a:spcBef>
              <a:spcAft>
                <a:spcPts val="0"/>
              </a:spcAft>
              <a:buClr>
                <a:srgbClr val="FFFFFF"/>
              </a:buClr>
              <a:buSzPct val="100000"/>
              <a:buFont typeface="Arial"/>
              <a:buNone/>
            </a:pPr>
            <a:r>
              <a:rPr b="0" i="0" lang="en-US" sz="1500" u="none" cap="none" strike="noStrike">
                <a:solidFill>
                  <a:srgbClr val="FFFFFF"/>
                </a:solidFill>
                <a:latin typeface="Calibri"/>
                <a:ea typeface="Calibri"/>
                <a:cs typeface="Calibri"/>
                <a:sym typeface="Calibri"/>
              </a:rPr>
              <a:t>The Famine in Wicklow educational pack, in particular, provides a vast amount of information on the county at the time, the impact of the famine and the role of the Poor Law Unions and the Workhouses in attempting to alleviate the suffering.</a:t>
            </a:r>
            <a:endParaRPr/>
          </a:p>
          <a:p>
            <a:pPr indent="0" lvl="0" marL="0" marR="0" rtl="0" algn="ctr">
              <a:lnSpc>
                <a:spcPct val="90000"/>
              </a:lnSpc>
              <a:spcBef>
                <a:spcPts val="2200"/>
              </a:spcBef>
              <a:spcAft>
                <a:spcPts val="0"/>
              </a:spcAft>
              <a:buClr>
                <a:schemeClr val="dk1"/>
              </a:buClr>
              <a:buSzPct val="100000"/>
              <a:buFont typeface="Arial"/>
              <a:buNone/>
            </a:pPr>
            <a:r>
              <a:t/>
            </a:r>
            <a:endParaRPr b="0" i="0" sz="1100" u="none" cap="none" strike="noStrike">
              <a:solidFill>
                <a:srgbClr val="FFFFFF"/>
              </a:solidFill>
              <a:latin typeface="Calibri"/>
              <a:ea typeface="Calibri"/>
              <a:cs typeface="Calibri"/>
              <a:sym typeface="Calibri"/>
            </a:endParaRPr>
          </a:p>
        </p:txBody>
      </p:sp>
      <p:cxnSp>
        <p:nvCxnSpPr>
          <p:cNvPr id="294" name="Google Shape;294;p17"/>
          <p:cNvCxnSpPr/>
          <p:nvPr/>
        </p:nvCxnSpPr>
        <p:spPr>
          <a:xfrm>
            <a:off x="1191126" y="3910267"/>
            <a:ext cx="2586790" cy="0"/>
          </a:xfrm>
          <a:prstGeom prst="straightConnector1">
            <a:avLst/>
          </a:prstGeom>
          <a:noFill/>
          <a:ln cap="flat" cmpd="sng" w="22225">
            <a:solidFill>
              <a:srgbClr val="D9D9D9"/>
            </a:solidFill>
            <a:prstDash val="solid"/>
            <a:miter lim="800000"/>
            <a:headEnd len="sm" w="sm" type="none"/>
            <a:tailEnd len="sm" w="sm" type="none"/>
          </a:ln>
        </p:spPr>
      </p:cxnSp>
      <p:pic>
        <p:nvPicPr>
          <p:cNvPr descr="Graphical user interface, application&#10;&#10;Description automatically generated" id="295" name="Google Shape;295;p17"/>
          <p:cNvPicPr preferRelativeResize="0"/>
          <p:nvPr/>
        </p:nvPicPr>
        <p:blipFill rotWithShape="1">
          <a:blip r:embed="rId3">
            <a:alphaModFix/>
          </a:blip>
          <a:srcRect b="0" l="0" r="0" t="0"/>
          <a:stretch/>
        </p:blipFill>
        <p:spPr>
          <a:xfrm>
            <a:off x="7811773" y="301907"/>
            <a:ext cx="3889329" cy="5503890"/>
          </a:xfrm>
          <a:prstGeom prst="rect">
            <a:avLst/>
          </a:prstGeom>
          <a:noFill/>
          <a:ln>
            <a:noFill/>
          </a:ln>
        </p:spPr>
      </p:pic>
      <p:sp>
        <p:nvSpPr>
          <p:cNvPr id="296" name="Google Shape;296;p17"/>
          <p:cNvSpPr txBox="1"/>
          <p:nvPr/>
        </p:nvSpPr>
        <p:spPr>
          <a:xfrm>
            <a:off x="4797513" y="2109120"/>
            <a:ext cx="2811060" cy="168626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Worksheet 4 – Source Analysis, is used to record what you’ve found out about the topic and to record the source information.</a:t>
            </a:r>
            <a:endParaRPr/>
          </a:p>
          <a:p>
            <a:pPr indent="0" lvl="0" marL="0" marR="0" rtl="0" algn="l">
              <a:lnSpc>
                <a:spcPct val="90000"/>
              </a:lnSpc>
              <a:spcBef>
                <a:spcPts val="22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297" name="Google Shape;297;p17"/>
          <p:cNvSpPr/>
          <p:nvPr/>
        </p:nvSpPr>
        <p:spPr>
          <a:xfrm>
            <a:off x="5068923" y="3857256"/>
            <a:ext cx="2351585" cy="601133"/>
          </a:xfrm>
          <a:prstGeom prst="rightArrow">
            <a:avLst>
              <a:gd fmla="val 50000" name="adj1"/>
              <a:gd fmla="val 50000" name="adj2"/>
            </a:avLst>
          </a:prstGeom>
          <a:solidFill>
            <a:srgbClr val="194A5D"/>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Information Sources</a:t>
            </a:r>
            <a:endParaRPr sz="3600">
              <a:solidFill>
                <a:srgbClr val="B1C5D7"/>
              </a:solidFill>
              <a:latin typeface="Calibri"/>
              <a:ea typeface="Calibri"/>
              <a:cs typeface="Calibri"/>
              <a:sym typeface="Calibri"/>
            </a:endParaRPr>
          </a:p>
        </p:txBody>
      </p:sp>
      <p:sp>
        <p:nvSpPr>
          <p:cNvPr id="303" name="Google Shape;303;p18"/>
          <p:cNvSpPr txBox="1"/>
          <p:nvPr>
            <p:ph idx="1" type="subTitle"/>
          </p:nvPr>
        </p:nvSpPr>
        <p:spPr>
          <a:xfrm>
            <a:off x="557843" y="1361735"/>
            <a:ext cx="4573555" cy="28715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Official records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These </a:t>
            </a:r>
            <a:r>
              <a:rPr lang="en-US" sz="1600">
                <a:solidFill>
                  <a:schemeClr val="dk2"/>
                </a:solidFill>
                <a:latin typeface="Calibri"/>
                <a:ea typeface="Calibri"/>
                <a:cs typeface="Calibri"/>
                <a:sym typeface="Calibri"/>
              </a:rPr>
              <a:t>records</a:t>
            </a:r>
            <a:r>
              <a:rPr b="0" i="0" lang="en-US" sz="1600" u="none" cap="none" strike="noStrike">
                <a:solidFill>
                  <a:schemeClr val="dk2"/>
                </a:solidFill>
                <a:latin typeface="Calibri"/>
                <a:ea typeface="Calibri"/>
                <a:cs typeface="Calibri"/>
                <a:sym typeface="Calibri"/>
              </a:rPr>
              <a:t> from the time are </a:t>
            </a:r>
            <a:r>
              <a:rPr b="1" i="0" lang="en-US" sz="1600" u="none" cap="none" strike="noStrike">
                <a:solidFill>
                  <a:schemeClr val="dk2"/>
                </a:solidFill>
                <a:latin typeface="Calibri"/>
                <a:ea typeface="Calibri"/>
                <a:cs typeface="Calibri"/>
                <a:sym typeface="Calibri"/>
              </a:rPr>
              <a:t>primary sources. </a:t>
            </a:r>
            <a:r>
              <a:rPr b="0" i="0" lang="en-US" sz="1600" u="none" cap="none" strike="noStrike">
                <a:solidFill>
                  <a:schemeClr val="dk1"/>
                </a:solidFill>
                <a:latin typeface="Calibri"/>
                <a:ea typeface="Calibri"/>
                <a:cs typeface="Calibri"/>
                <a:sym typeface="Calibri"/>
              </a:rPr>
              <a:t>All are from the </a:t>
            </a:r>
            <a:r>
              <a:rPr b="1" i="0" lang="en-US" sz="1600" u="none" cap="none" strike="noStrike">
                <a:solidFill>
                  <a:schemeClr val="dk1"/>
                </a:solidFill>
                <a:latin typeface="Calibri"/>
                <a:ea typeface="Calibri"/>
                <a:cs typeface="Calibri"/>
                <a:sym typeface="Calibri"/>
              </a:rPr>
              <a:t>Wicklow County Archives </a:t>
            </a:r>
            <a:r>
              <a:rPr b="0" i="0" lang="en-US" sz="1600" u="none" cap="none" strike="noStrike">
                <a:solidFill>
                  <a:schemeClr val="dk1"/>
                </a:solidFill>
                <a:latin typeface="Calibri"/>
                <a:ea typeface="Calibri"/>
                <a:cs typeface="Calibri"/>
                <a:sym typeface="Calibri"/>
              </a:rPr>
              <a:t>collection.</a:t>
            </a:r>
            <a:r>
              <a:rPr b="1" i="0" lang="en-US" sz="1600" u="none" cap="none" strike="noStrike">
                <a:solidFill>
                  <a:schemeClr val="dk1"/>
                </a:solidFill>
                <a:latin typeface="Calibri"/>
                <a:ea typeface="Calibri"/>
                <a:cs typeface="Calibri"/>
                <a:sym typeface="Calibri"/>
              </a:rPr>
              <a:t> </a:t>
            </a:r>
            <a:endParaRPr/>
          </a:p>
          <a:p>
            <a:pPr indent="0" lvl="0" marL="0" marR="0" rtl="0" algn="l">
              <a:lnSpc>
                <a:spcPct val="120000"/>
              </a:lnSpc>
              <a:spcBef>
                <a:spcPts val="2400"/>
              </a:spcBef>
              <a:spcAft>
                <a:spcPts val="0"/>
              </a:spcAft>
              <a:buClr>
                <a:schemeClr val="dk2"/>
              </a:buClr>
              <a:buSzPts val="1600"/>
              <a:buFont typeface="Arial"/>
              <a:buNone/>
            </a:pPr>
            <a:r>
              <a:rPr b="1" i="0" lang="en-US" sz="1600" u="none" cap="none" strike="noStrike">
                <a:solidFill>
                  <a:schemeClr val="dk2"/>
                </a:solidFill>
                <a:latin typeface="Calibri"/>
                <a:ea typeface="Calibri"/>
                <a:cs typeface="Calibri"/>
                <a:sym typeface="Calibri"/>
              </a:rPr>
              <a:t>Rathdrum Poor Law Union</a:t>
            </a:r>
            <a:endParaRPr/>
          </a:p>
          <a:p>
            <a:pPr indent="0" lvl="0" marL="0" marR="0" rtl="0" algn="l">
              <a:lnSpc>
                <a:spcPct val="120000"/>
              </a:lnSpc>
              <a:spcBef>
                <a:spcPts val="2400"/>
              </a:spcBef>
              <a:spcAft>
                <a:spcPts val="0"/>
              </a:spcAft>
              <a:buClr>
                <a:schemeClr val="dk2"/>
              </a:buClr>
              <a:buSzPts val="1600"/>
              <a:buFont typeface="Arial"/>
              <a:buNone/>
            </a:pPr>
            <a:r>
              <a:rPr b="0" i="0" lang="en-US" sz="1600" u="none" cap="none" strike="noStrike">
                <a:solidFill>
                  <a:schemeClr val="dk2"/>
                </a:solidFill>
                <a:latin typeface="Calibri"/>
                <a:ea typeface="Calibri"/>
                <a:cs typeface="Calibri"/>
                <a:sym typeface="Calibri"/>
              </a:rPr>
              <a:t>List of food required for 1 week in Rathdrum Workhouse.</a:t>
            </a:r>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A piece of paper with writing on it&#10;&#10;Description automatically generated with medium confidence" id="304" name="Google Shape;304;p18"/>
          <p:cNvPicPr preferRelativeResize="0"/>
          <p:nvPr/>
        </p:nvPicPr>
        <p:blipFill rotWithShape="1">
          <a:blip r:embed="rId3">
            <a:alphaModFix/>
          </a:blip>
          <a:srcRect b="0" l="0" r="0" t="0"/>
          <a:stretch/>
        </p:blipFill>
        <p:spPr>
          <a:xfrm>
            <a:off x="5447074" y="1227686"/>
            <a:ext cx="6070600" cy="412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9"/>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Information Sources</a:t>
            </a:r>
            <a:endParaRPr sz="3600">
              <a:solidFill>
                <a:srgbClr val="B1C5D7"/>
              </a:solidFill>
              <a:latin typeface="Calibri"/>
              <a:ea typeface="Calibri"/>
              <a:cs typeface="Calibri"/>
              <a:sym typeface="Calibri"/>
            </a:endParaRPr>
          </a:p>
        </p:txBody>
      </p:sp>
      <p:sp>
        <p:nvSpPr>
          <p:cNvPr id="310" name="Google Shape;310;p19"/>
          <p:cNvSpPr txBox="1"/>
          <p:nvPr>
            <p:ph idx="1" type="subTitle"/>
          </p:nvPr>
        </p:nvSpPr>
        <p:spPr>
          <a:xfrm>
            <a:off x="557843" y="1361735"/>
            <a:ext cx="4573555" cy="236041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Official records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These papers from the time are </a:t>
            </a:r>
            <a:r>
              <a:rPr b="1" i="0" lang="en-US" sz="1600" u="none" cap="none" strike="noStrike">
                <a:solidFill>
                  <a:schemeClr val="dk2"/>
                </a:solidFill>
                <a:latin typeface="Calibri"/>
                <a:ea typeface="Calibri"/>
                <a:cs typeface="Calibri"/>
                <a:sym typeface="Calibri"/>
              </a:rPr>
              <a:t>primary sources. </a:t>
            </a:r>
            <a:r>
              <a:rPr b="0" i="0" lang="en-US" sz="1600" u="none" cap="none" strike="noStrike">
                <a:solidFill>
                  <a:schemeClr val="dk1"/>
                </a:solidFill>
                <a:latin typeface="Calibri"/>
                <a:ea typeface="Calibri"/>
                <a:cs typeface="Calibri"/>
                <a:sym typeface="Calibri"/>
              </a:rPr>
              <a:t>All are from the </a:t>
            </a:r>
            <a:r>
              <a:rPr b="1" i="0" lang="en-US" sz="1600" u="none" cap="none" strike="noStrike">
                <a:solidFill>
                  <a:schemeClr val="dk1"/>
                </a:solidFill>
                <a:latin typeface="Calibri"/>
                <a:ea typeface="Calibri"/>
                <a:cs typeface="Calibri"/>
                <a:sym typeface="Calibri"/>
              </a:rPr>
              <a:t>Wicklow County Archives </a:t>
            </a:r>
            <a:r>
              <a:rPr b="0" i="0" lang="en-US" sz="1600" u="none" cap="none" strike="noStrike">
                <a:solidFill>
                  <a:schemeClr val="dk1"/>
                </a:solidFill>
                <a:latin typeface="Calibri"/>
                <a:ea typeface="Calibri"/>
                <a:cs typeface="Calibri"/>
                <a:sym typeface="Calibri"/>
              </a:rPr>
              <a:t>collection.</a:t>
            </a:r>
            <a:r>
              <a:rPr b="1" i="0" lang="en-US" sz="1600" u="none" cap="none" strike="noStrike">
                <a:solidFill>
                  <a:schemeClr val="dk1"/>
                </a:solidFill>
                <a:latin typeface="Calibri"/>
                <a:ea typeface="Calibri"/>
                <a:cs typeface="Calibri"/>
                <a:sym typeface="Calibri"/>
              </a:rPr>
              <a:t> </a:t>
            </a:r>
            <a:endParaRPr/>
          </a:p>
          <a:p>
            <a:pPr indent="0" lvl="0" marL="0" marR="0" rtl="0" algn="l">
              <a:lnSpc>
                <a:spcPct val="120000"/>
              </a:lnSpc>
              <a:spcBef>
                <a:spcPts val="2400"/>
              </a:spcBef>
              <a:spcAft>
                <a:spcPts val="0"/>
              </a:spcAft>
              <a:buClr>
                <a:schemeClr val="dk2"/>
              </a:buClr>
              <a:buSzPts val="1600"/>
              <a:buFont typeface="Arial"/>
              <a:buNone/>
            </a:pPr>
            <a:r>
              <a:rPr b="1" i="0" lang="en-US" sz="1600" u="none" cap="none" strike="noStrike">
                <a:solidFill>
                  <a:schemeClr val="dk2"/>
                </a:solidFill>
                <a:latin typeface="Calibri"/>
                <a:ea typeface="Calibri"/>
                <a:cs typeface="Calibri"/>
                <a:sym typeface="Calibri"/>
              </a:rPr>
              <a:t>Rathdrum Poor Law Union</a:t>
            </a:r>
            <a:endParaRPr/>
          </a:p>
          <a:p>
            <a:pPr indent="0" lvl="0" marL="0" marR="0" rtl="0" algn="l">
              <a:lnSpc>
                <a:spcPct val="120000"/>
              </a:lnSpc>
              <a:spcBef>
                <a:spcPts val="2400"/>
              </a:spcBef>
              <a:spcAft>
                <a:spcPts val="0"/>
              </a:spcAft>
              <a:buClr>
                <a:schemeClr val="dk2"/>
              </a:buClr>
              <a:buSzPts val="1600"/>
              <a:buFont typeface="Arial"/>
              <a:buNone/>
            </a:pPr>
            <a:r>
              <a:rPr b="0" i="0" lang="en-US" sz="1600" u="none" cap="none" strike="noStrike">
                <a:solidFill>
                  <a:schemeClr val="dk2"/>
                </a:solidFill>
                <a:latin typeface="Calibri"/>
                <a:ea typeface="Calibri"/>
                <a:cs typeface="Calibri"/>
                <a:sym typeface="Calibri"/>
              </a:rPr>
              <a:t>Improvement of Arklow Harbour as part of the Famine Relief works.</a:t>
            </a:r>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Text, letter&#10;&#10;Description automatically generated" id="311" name="Google Shape;311;p19"/>
          <p:cNvPicPr preferRelativeResize="0"/>
          <p:nvPr/>
        </p:nvPicPr>
        <p:blipFill rotWithShape="1">
          <a:blip r:embed="rId3">
            <a:alphaModFix/>
          </a:blip>
          <a:srcRect b="0" l="0" r="0" t="0"/>
          <a:stretch/>
        </p:blipFill>
        <p:spPr>
          <a:xfrm>
            <a:off x="5634305" y="900576"/>
            <a:ext cx="5481817" cy="42378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ctrTitle"/>
          </p:nvPr>
        </p:nvSpPr>
        <p:spPr>
          <a:xfrm>
            <a:off x="332167" y="376290"/>
            <a:ext cx="9144000" cy="66361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i="0" lang="en-US" sz="3600" u="none" cap="none" strike="noStrike">
                <a:solidFill>
                  <a:srgbClr val="B1C5D7"/>
                </a:solidFill>
                <a:latin typeface="Calibri"/>
                <a:ea typeface="Calibri"/>
                <a:cs typeface="Calibri"/>
                <a:sym typeface="Calibri"/>
              </a:rPr>
              <a:t> About the Archives</a:t>
            </a:r>
            <a:endParaRPr/>
          </a:p>
        </p:txBody>
      </p:sp>
      <p:sp>
        <p:nvSpPr>
          <p:cNvPr id="173" name="Google Shape;173;p2"/>
          <p:cNvSpPr txBox="1"/>
          <p:nvPr/>
        </p:nvSpPr>
        <p:spPr>
          <a:xfrm>
            <a:off x="557842" y="2361460"/>
            <a:ext cx="4688861" cy="246274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800"/>
              <a:buFont typeface="Noto Sans Symbols"/>
              <a:buChar char="❖"/>
            </a:pPr>
            <a:r>
              <a:rPr lang="en-US" sz="1800">
                <a:solidFill>
                  <a:schemeClr val="dk1"/>
                </a:solidFill>
                <a:latin typeface="Calibri"/>
                <a:ea typeface="Calibri"/>
                <a:cs typeface="Calibri"/>
                <a:sym typeface="Calibri"/>
              </a:rPr>
              <a:t>Records of the administration of the county - the people's interaction with those bodies</a:t>
            </a:r>
            <a:endParaRPr/>
          </a:p>
          <a:p>
            <a:pPr indent="-228600" lvl="0" marL="228600" marR="0" rtl="0" algn="l">
              <a:lnSpc>
                <a:spcPct val="90000"/>
              </a:lnSpc>
              <a:spcBef>
                <a:spcPts val="1200"/>
              </a:spcBef>
              <a:spcAft>
                <a:spcPts val="0"/>
              </a:spcAft>
              <a:buClr>
                <a:schemeClr val="accent1"/>
              </a:buClr>
              <a:buSzPts val="1800"/>
              <a:buFont typeface="Noto Sans Symbols"/>
              <a:buChar char="❖"/>
            </a:pPr>
            <a:r>
              <a:rPr lang="en-US" sz="1800">
                <a:solidFill>
                  <a:schemeClr val="dk1"/>
                </a:solidFill>
                <a:latin typeface="Calibri"/>
                <a:ea typeface="Calibri"/>
                <a:cs typeface="Calibri"/>
                <a:sym typeface="Calibri"/>
              </a:rPr>
              <a:t>Wicklow County Archives Service records date from the 1600s</a:t>
            </a:r>
            <a:endParaRPr/>
          </a:p>
          <a:p>
            <a:pPr indent="-228600" lvl="0" marL="228600" marR="0" rtl="0" algn="l">
              <a:lnSpc>
                <a:spcPct val="90000"/>
              </a:lnSpc>
              <a:spcBef>
                <a:spcPts val="1200"/>
              </a:spcBef>
              <a:spcAft>
                <a:spcPts val="0"/>
              </a:spcAft>
              <a:buClr>
                <a:schemeClr val="accent1"/>
              </a:buClr>
              <a:buSzPts val="1800"/>
              <a:buFont typeface="Noto Sans Symbols"/>
              <a:buChar char="❖"/>
            </a:pPr>
            <a:r>
              <a:rPr lang="en-US" sz="1800">
                <a:solidFill>
                  <a:schemeClr val="dk1"/>
                </a:solidFill>
                <a:latin typeface="Calibri"/>
                <a:ea typeface="Calibri"/>
                <a:cs typeface="Calibri"/>
                <a:sym typeface="Calibri"/>
              </a:rPr>
              <a:t>Rich resource for the family and local historian, academics and researchers of wide and varying interests. </a:t>
            </a:r>
            <a:endParaRPr sz="1800">
              <a:solidFill>
                <a:schemeClr val="dk1"/>
              </a:solidFill>
              <a:latin typeface="Calibri"/>
              <a:ea typeface="Calibri"/>
              <a:cs typeface="Calibri"/>
              <a:sym typeface="Calibri"/>
            </a:endParaRPr>
          </a:p>
        </p:txBody>
      </p:sp>
      <p:sp>
        <p:nvSpPr>
          <p:cNvPr id="174" name="Google Shape;174;p2"/>
          <p:cNvSpPr txBox="1"/>
          <p:nvPr/>
        </p:nvSpPr>
        <p:spPr>
          <a:xfrm>
            <a:off x="557843" y="1451383"/>
            <a:ext cx="5088014" cy="91007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Located in Wicklow Library,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Wicklow town</a:t>
            </a:r>
            <a:endParaRPr/>
          </a:p>
        </p:txBody>
      </p:sp>
      <p:pic>
        <p:nvPicPr>
          <p:cNvPr descr="C:\Users\cwright\Desktop\Desk of Archive-01\Archives New Building\Wicklow-Library-New.jpg" id="175" name="Google Shape;175;p2"/>
          <p:cNvPicPr preferRelativeResize="0"/>
          <p:nvPr/>
        </p:nvPicPr>
        <p:blipFill rotWithShape="1">
          <a:blip r:embed="rId3">
            <a:alphaModFix/>
          </a:blip>
          <a:srcRect b="0" l="0" r="0" t="0"/>
          <a:stretch/>
        </p:blipFill>
        <p:spPr>
          <a:xfrm>
            <a:off x="5309750" y="604625"/>
            <a:ext cx="6332201" cy="4971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Information Sources</a:t>
            </a:r>
            <a:endParaRPr sz="3600">
              <a:solidFill>
                <a:srgbClr val="B1C5D7"/>
              </a:solidFill>
              <a:latin typeface="Calibri"/>
              <a:ea typeface="Calibri"/>
              <a:cs typeface="Calibri"/>
              <a:sym typeface="Calibri"/>
            </a:endParaRPr>
          </a:p>
        </p:txBody>
      </p:sp>
      <p:sp>
        <p:nvSpPr>
          <p:cNvPr id="317" name="Google Shape;317;p20"/>
          <p:cNvSpPr txBox="1"/>
          <p:nvPr>
            <p:ph idx="1" type="subTitle"/>
          </p:nvPr>
        </p:nvSpPr>
        <p:spPr>
          <a:xfrm>
            <a:off x="557850" y="1361722"/>
            <a:ext cx="4573500" cy="29922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Official records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These papers from the time are </a:t>
            </a:r>
            <a:r>
              <a:rPr b="1" i="0" lang="en-US" sz="1600" u="none" cap="none" strike="noStrike">
                <a:solidFill>
                  <a:schemeClr val="dk2"/>
                </a:solidFill>
                <a:latin typeface="Calibri"/>
                <a:ea typeface="Calibri"/>
                <a:cs typeface="Calibri"/>
                <a:sym typeface="Calibri"/>
              </a:rPr>
              <a:t>primary sources. </a:t>
            </a:r>
            <a:r>
              <a:rPr b="0" i="0" lang="en-US" sz="1600" u="none" cap="none" strike="noStrike">
                <a:solidFill>
                  <a:schemeClr val="dk1"/>
                </a:solidFill>
                <a:latin typeface="Calibri"/>
                <a:ea typeface="Calibri"/>
                <a:cs typeface="Calibri"/>
                <a:sym typeface="Calibri"/>
              </a:rPr>
              <a:t>All are from the </a:t>
            </a:r>
            <a:r>
              <a:rPr b="1" i="0" lang="en-US" sz="1600" u="none" cap="none" strike="noStrike">
                <a:solidFill>
                  <a:schemeClr val="dk1"/>
                </a:solidFill>
                <a:latin typeface="Calibri"/>
                <a:ea typeface="Calibri"/>
                <a:cs typeface="Calibri"/>
                <a:sym typeface="Calibri"/>
              </a:rPr>
              <a:t>Wicklow County Archives </a:t>
            </a:r>
            <a:r>
              <a:rPr b="0" i="0" lang="en-US" sz="1600" u="none" cap="none" strike="noStrike">
                <a:solidFill>
                  <a:schemeClr val="dk1"/>
                </a:solidFill>
                <a:latin typeface="Calibri"/>
                <a:ea typeface="Calibri"/>
                <a:cs typeface="Calibri"/>
                <a:sym typeface="Calibri"/>
              </a:rPr>
              <a:t>collection.</a:t>
            </a:r>
            <a:r>
              <a:rPr b="1" i="0" lang="en-US" sz="1600" u="none" cap="none" strike="noStrike">
                <a:solidFill>
                  <a:schemeClr val="dk1"/>
                </a:solidFill>
                <a:latin typeface="Calibri"/>
                <a:ea typeface="Calibri"/>
                <a:cs typeface="Calibri"/>
                <a:sym typeface="Calibri"/>
              </a:rPr>
              <a:t> </a:t>
            </a:r>
            <a:endParaRPr/>
          </a:p>
          <a:p>
            <a:pPr indent="0" lvl="0" marL="0" marR="0" rtl="0" algn="l">
              <a:lnSpc>
                <a:spcPct val="120000"/>
              </a:lnSpc>
              <a:spcBef>
                <a:spcPts val="2400"/>
              </a:spcBef>
              <a:spcAft>
                <a:spcPts val="0"/>
              </a:spcAft>
              <a:buClr>
                <a:schemeClr val="dk2"/>
              </a:buClr>
              <a:buSzPts val="1600"/>
              <a:buFont typeface="Arial"/>
              <a:buNone/>
            </a:pPr>
            <a:r>
              <a:rPr b="1" i="0" lang="en-US" sz="1600" u="none" cap="none" strike="noStrike">
                <a:solidFill>
                  <a:schemeClr val="dk2"/>
                </a:solidFill>
                <a:latin typeface="Calibri"/>
                <a:ea typeface="Calibri"/>
                <a:cs typeface="Calibri"/>
                <a:sym typeface="Calibri"/>
              </a:rPr>
              <a:t>Rathdrum Poor Law Union</a:t>
            </a:r>
            <a:endParaRPr/>
          </a:p>
          <a:p>
            <a:pPr indent="0" lvl="0" marL="0" marR="0" rtl="0" algn="l">
              <a:lnSpc>
                <a:spcPct val="120000"/>
              </a:lnSpc>
              <a:spcBef>
                <a:spcPts val="2400"/>
              </a:spcBef>
              <a:spcAft>
                <a:spcPts val="0"/>
              </a:spcAft>
              <a:buClr>
                <a:schemeClr val="dk2"/>
              </a:buClr>
              <a:buSzPts val="1600"/>
              <a:buFont typeface="Arial"/>
              <a:buNone/>
            </a:pPr>
            <a:r>
              <a:rPr b="0" i="0" lang="en-US" sz="1600" u="none" cap="none" strike="noStrike">
                <a:solidFill>
                  <a:schemeClr val="dk2"/>
                </a:solidFill>
                <a:latin typeface="Calibri"/>
                <a:ea typeface="Calibri"/>
                <a:cs typeface="Calibri"/>
                <a:sym typeface="Calibri"/>
              </a:rPr>
              <a:t>Record of occupants at Rathdrum workhouse, October 1847.</a:t>
            </a:r>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318" name="Google Shape;318;p20"/>
          <p:cNvPicPr preferRelativeResize="0"/>
          <p:nvPr/>
        </p:nvPicPr>
        <p:blipFill rotWithShape="1">
          <a:blip r:embed="rId3">
            <a:alphaModFix/>
          </a:blip>
          <a:srcRect b="0" l="0" r="0" t="0"/>
          <a:stretch/>
        </p:blipFill>
        <p:spPr>
          <a:xfrm>
            <a:off x="5337591" y="876300"/>
            <a:ext cx="6554936" cy="46168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2"/>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Information Sources</a:t>
            </a:r>
            <a:endParaRPr sz="3600">
              <a:solidFill>
                <a:srgbClr val="B1C5D7"/>
              </a:solidFill>
              <a:latin typeface="Calibri"/>
              <a:ea typeface="Calibri"/>
              <a:cs typeface="Calibri"/>
              <a:sym typeface="Calibri"/>
            </a:endParaRPr>
          </a:p>
        </p:txBody>
      </p:sp>
      <p:sp>
        <p:nvSpPr>
          <p:cNvPr id="324" name="Google Shape;324;p22"/>
          <p:cNvSpPr txBox="1"/>
          <p:nvPr>
            <p:ph idx="1" type="subTitle"/>
          </p:nvPr>
        </p:nvSpPr>
        <p:spPr>
          <a:xfrm>
            <a:off x="557850" y="1361725"/>
            <a:ext cx="4573500" cy="34296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Official records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These </a:t>
            </a:r>
            <a:r>
              <a:rPr lang="en-US" sz="1600">
                <a:solidFill>
                  <a:schemeClr val="dk2"/>
                </a:solidFill>
                <a:latin typeface="Calibri"/>
                <a:ea typeface="Calibri"/>
                <a:cs typeface="Calibri"/>
                <a:sym typeface="Calibri"/>
              </a:rPr>
              <a:t>records</a:t>
            </a:r>
            <a:r>
              <a:rPr b="0" i="0" lang="en-US" sz="1600" u="none" cap="none" strike="noStrike">
                <a:solidFill>
                  <a:schemeClr val="dk2"/>
                </a:solidFill>
                <a:latin typeface="Calibri"/>
                <a:ea typeface="Calibri"/>
                <a:cs typeface="Calibri"/>
                <a:sym typeface="Calibri"/>
              </a:rPr>
              <a:t> from the time are </a:t>
            </a:r>
            <a:r>
              <a:rPr b="1" i="0" lang="en-US" sz="1600" u="none" cap="none" strike="noStrike">
                <a:solidFill>
                  <a:schemeClr val="dk2"/>
                </a:solidFill>
                <a:latin typeface="Calibri"/>
                <a:ea typeface="Calibri"/>
                <a:cs typeface="Calibri"/>
                <a:sym typeface="Calibri"/>
              </a:rPr>
              <a:t>primary sources. </a:t>
            </a:r>
            <a:r>
              <a:rPr b="0" i="0" lang="en-US" sz="1600" u="none" cap="none" strike="noStrike">
                <a:solidFill>
                  <a:schemeClr val="dk1"/>
                </a:solidFill>
                <a:latin typeface="Calibri"/>
                <a:ea typeface="Calibri"/>
                <a:cs typeface="Calibri"/>
                <a:sym typeface="Calibri"/>
              </a:rPr>
              <a:t>All are from the </a:t>
            </a:r>
            <a:r>
              <a:rPr b="1" i="0" lang="en-US" sz="1600" u="none" cap="none" strike="noStrike">
                <a:solidFill>
                  <a:schemeClr val="dk1"/>
                </a:solidFill>
                <a:latin typeface="Calibri"/>
                <a:ea typeface="Calibri"/>
                <a:cs typeface="Calibri"/>
                <a:sym typeface="Calibri"/>
              </a:rPr>
              <a:t>Wicklow County Archives </a:t>
            </a:r>
            <a:r>
              <a:rPr b="0" i="0" lang="en-US" sz="1600" u="none" cap="none" strike="noStrike">
                <a:solidFill>
                  <a:schemeClr val="dk1"/>
                </a:solidFill>
                <a:latin typeface="Calibri"/>
                <a:ea typeface="Calibri"/>
                <a:cs typeface="Calibri"/>
                <a:sym typeface="Calibri"/>
              </a:rPr>
              <a:t>collection.</a:t>
            </a:r>
            <a:r>
              <a:rPr b="1" i="0" lang="en-US" sz="1600" u="none" cap="none" strike="noStrike">
                <a:solidFill>
                  <a:schemeClr val="dk1"/>
                </a:solidFill>
                <a:latin typeface="Calibri"/>
                <a:ea typeface="Calibri"/>
                <a:cs typeface="Calibri"/>
                <a:sym typeface="Calibri"/>
              </a:rPr>
              <a:t> </a:t>
            </a:r>
            <a:endParaRPr/>
          </a:p>
          <a:p>
            <a:pPr indent="0" lvl="0" marL="0" marR="0" rtl="0" algn="l">
              <a:lnSpc>
                <a:spcPct val="120000"/>
              </a:lnSpc>
              <a:spcBef>
                <a:spcPts val="240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Shillelagh</a:t>
            </a:r>
            <a:r>
              <a:rPr b="1" i="0" lang="en-US" sz="1600" u="none" cap="none" strike="noStrike">
                <a:solidFill>
                  <a:schemeClr val="dk2"/>
                </a:solidFill>
                <a:latin typeface="Calibri"/>
                <a:ea typeface="Calibri"/>
                <a:cs typeface="Calibri"/>
                <a:sym typeface="Calibri"/>
              </a:rPr>
              <a:t> Poor Law Union</a:t>
            </a:r>
            <a:endParaRPr/>
          </a:p>
          <a:p>
            <a:pPr indent="0" lvl="0" marL="0" marR="0" rtl="0" algn="l">
              <a:lnSpc>
                <a:spcPct val="120000"/>
              </a:lnSpc>
              <a:spcBef>
                <a:spcPts val="2400"/>
              </a:spcBef>
              <a:spcAft>
                <a:spcPts val="0"/>
              </a:spcAft>
              <a:buClr>
                <a:schemeClr val="dk2"/>
              </a:buClr>
              <a:buSzPts val="1600"/>
              <a:buFont typeface="Arial"/>
              <a:buNone/>
            </a:pPr>
            <a:r>
              <a:rPr b="0" i="0" lang="en-US" sz="1600" u="none" cap="none" strike="noStrike">
                <a:solidFill>
                  <a:schemeClr val="dk2"/>
                </a:solidFill>
                <a:latin typeface="Calibri"/>
                <a:ea typeface="Calibri"/>
                <a:cs typeface="Calibri"/>
                <a:sym typeface="Calibri"/>
              </a:rPr>
              <a:t>Register of admissions to workhouse, 1847, the persons age and status occupation and religion. Four children from one family, aged 3 – 8, had been deserted.</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325" name="Google Shape;325;p22"/>
          <p:cNvPicPr preferRelativeResize="0"/>
          <p:nvPr/>
        </p:nvPicPr>
        <p:blipFill rotWithShape="1">
          <a:blip r:embed="rId3">
            <a:alphaModFix/>
          </a:blip>
          <a:srcRect b="0" l="0" r="0" t="0"/>
          <a:stretch/>
        </p:blipFill>
        <p:spPr>
          <a:xfrm>
            <a:off x="5638800" y="838063"/>
            <a:ext cx="5187696" cy="39533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Information Sources</a:t>
            </a:r>
            <a:endParaRPr sz="3600">
              <a:solidFill>
                <a:srgbClr val="B1C5D7"/>
              </a:solidFill>
              <a:latin typeface="Calibri"/>
              <a:ea typeface="Calibri"/>
              <a:cs typeface="Calibri"/>
              <a:sym typeface="Calibri"/>
            </a:endParaRPr>
          </a:p>
        </p:txBody>
      </p:sp>
      <p:sp>
        <p:nvSpPr>
          <p:cNvPr id="331" name="Google Shape;331;p21"/>
          <p:cNvSpPr txBox="1"/>
          <p:nvPr>
            <p:ph idx="1" type="subTitle"/>
          </p:nvPr>
        </p:nvSpPr>
        <p:spPr>
          <a:xfrm>
            <a:off x="557850" y="1361722"/>
            <a:ext cx="4573500" cy="31479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Official records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These papers from the time are </a:t>
            </a:r>
            <a:r>
              <a:rPr b="1" i="0" lang="en-US" sz="1600" u="none" cap="none" strike="noStrike">
                <a:solidFill>
                  <a:schemeClr val="dk2"/>
                </a:solidFill>
                <a:latin typeface="Calibri"/>
                <a:ea typeface="Calibri"/>
                <a:cs typeface="Calibri"/>
                <a:sym typeface="Calibri"/>
              </a:rPr>
              <a:t>primary sources. </a:t>
            </a:r>
            <a:r>
              <a:rPr b="0" i="0" lang="en-US" sz="1600" u="none" cap="none" strike="noStrike">
                <a:solidFill>
                  <a:schemeClr val="dk1"/>
                </a:solidFill>
                <a:latin typeface="Calibri"/>
                <a:ea typeface="Calibri"/>
                <a:cs typeface="Calibri"/>
                <a:sym typeface="Calibri"/>
              </a:rPr>
              <a:t>All are from the </a:t>
            </a:r>
            <a:r>
              <a:rPr b="1" i="0" lang="en-US" sz="1600" u="none" cap="none" strike="noStrike">
                <a:solidFill>
                  <a:schemeClr val="dk1"/>
                </a:solidFill>
                <a:latin typeface="Calibri"/>
                <a:ea typeface="Calibri"/>
                <a:cs typeface="Calibri"/>
                <a:sym typeface="Calibri"/>
              </a:rPr>
              <a:t>Wicklow County Archives </a:t>
            </a:r>
            <a:r>
              <a:rPr b="0" i="0" lang="en-US" sz="1600" u="none" cap="none" strike="noStrike">
                <a:solidFill>
                  <a:schemeClr val="dk1"/>
                </a:solidFill>
                <a:latin typeface="Calibri"/>
                <a:ea typeface="Calibri"/>
                <a:cs typeface="Calibri"/>
                <a:sym typeface="Calibri"/>
              </a:rPr>
              <a:t>collection.</a:t>
            </a:r>
            <a:r>
              <a:rPr b="1" i="0" lang="en-US" sz="1600" u="none" cap="none" strike="noStrike">
                <a:solidFill>
                  <a:schemeClr val="dk1"/>
                </a:solidFill>
                <a:latin typeface="Calibri"/>
                <a:ea typeface="Calibri"/>
                <a:cs typeface="Calibri"/>
                <a:sym typeface="Calibri"/>
              </a:rPr>
              <a:t> </a:t>
            </a:r>
            <a:endParaRPr/>
          </a:p>
          <a:p>
            <a:pPr indent="0" lvl="0" marL="0" marR="0" rtl="0" algn="l">
              <a:lnSpc>
                <a:spcPct val="120000"/>
              </a:lnSpc>
              <a:spcBef>
                <a:spcPts val="2400"/>
              </a:spcBef>
              <a:spcAft>
                <a:spcPts val="0"/>
              </a:spcAft>
              <a:buClr>
                <a:schemeClr val="dk2"/>
              </a:buClr>
              <a:buSzPts val="1600"/>
              <a:buFont typeface="Arial"/>
              <a:buNone/>
            </a:pPr>
            <a:r>
              <a:rPr b="1" lang="en-US" sz="1600">
                <a:solidFill>
                  <a:schemeClr val="dk2"/>
                </a:solidFill>
                <a:latin typeface="Calibri"/>
                <a:ea typeface="Calibri"/>
                <a:cs typeface="Calibri"/>
                <a:sym typeface="Calibri"/>
              </a:rPr>
              <a:t>Shillelagh</a:t>
            </a:r>
            <a:r>
              <a:rPr b="1" i="0" lang="en-US" sz="1600" u="none" cap="none" strike="noStrike">
                <a:solidFill>
                  <a:schemeClr val="dk2"/>
                </a:solidFill>
                <a:latin typeface="Calibri"/>
                <a:ea typeface="Calibri"/>
                <a:cs typeface="Calibri"/>
                <a:sym typeface="Calibri"/>
              </a:rPr>
              <a:t> Poor Law Union</a:t>
            </a:r>
            <a:endParaRPr/>
          </a:p>
          <a:p>
            <a:pPr indent="0" lvl="0" marL="0" marR="0" rtl="0" algn="l">
              <a:lnSpc>
                <a:spcPct val="120000"/>
              </a:lnSpc>
              <a:spcBef>
                <a:spcPts val="2400"/>
              </a:spcBef>
              <a:spcAft>
                <a:spcPts val="0"/>
              </a:spcAft>
              <a:buClr>
                <a:schemeClr val="dk2"/>
              </a:buClr>
              <a:buSzPts val="1600"/>
              <a:buFont typeface="Arial"/>
              <a:buNone/>
            </a:pPr>
            <a:r>
              <a:rPr b="0" i="0" lang="en-US" sz="1600" u="none" cap="none" strike="noStrike">
                <a:solidFill>
                  <a:schemeClr val="dk2"/>
                </a:solidFill>
                <a:latin typeface="Calibri"/>
                <a:ea typeface="Calibri"/>
                <a:cs typeface="Calibri"/>
                <a:sym typeface="Calibri"/>
              </a:rPr>
              <a:t>Register of admissions to workhouse, their condition and the reason for admission, 1847 </a:t>
            </a:r>
            <a:r>
              <a:rPr lang="en-US" sz="1600">
                <a:solidFill>
                  <a:schemeClr val="dk2"/>
                </a:solidFill>
                <a:latin typeface="Calibri"/>
                <a:ea typeface="Calibri"/>
                <a:cs typeface="Calibri"/>
                <a:sym typeface="Calibri"/>
              </a:rPr>
              <a:t>“deserted…mother and father in America”</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332" name="Google Shape;332;p21"/>
          <p:cNvPicPr preferRelativeResize="0"/>
          <p:nvPr/>
        </p:nvPicPr>
        <p:blipFill rotWithShape="1">
          <a:blip r:embed="rId3">
            <a:alphaModFix/>
          </a:blip>
          <a:srcRect b="0" l="0" r="0" t="-305"/>
          <a:stretch/>
        </p:blipFill>
        <p:spPr>
          <a:xfrm>
            <a:off x="5638800" y="876299"/>
            <a:ext cx="5187696" cy="40282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23"/>
          <p:cNvSpPr/>
          <p:nvPr/>
        </p:nvSpPr>
        <p:spPr>
          <a:xfrm>
            <a:off x="336884" y="321177"/>
            <a:ext cx="4332307" cy="6179552"/>
          </a:xfrm>
          <a:prstGeom prst="rect">
            <a:avLst/>
          </a:prstGeom>
          <a:solidFill>
            <a:srgbClr val="404040">
              <a:alpha val="89803"/>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3"/>
          <p:cNvSpPr txBox="1"/>
          <p:nvPr>
            <p:ph type="ctrTitle"/>
          </p:nvPr>
        </p:nvSpPr>
        <p:spPr>
          <a:xfrm>
            <a:off x="579521" y="849381"/>
            <a:ext cx="3657600" cy="143086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000"/>
              <a:buFont typeface="Calibri"/>
              <a:buNone/>
            </a:pPr>
            <a:r>
              <a:rPr b="1" lang="en-US" sz="4000">
                <a:solidFill>
                  <a:srgbClr val="FFFFFF"/>
                </a:solidFill>
                <a:latin typeface="Calibri"/>
                <a:ea typeface="Calibri"/>
                <a:cs typeface="Calibri"/>
                <a:sym typeface="Calibri"/>
              </a:rPr>
              <a:t> Assessment of Official records</a:t>
            </a:r>
            <a:endParaRPr sz="4000">
              <a:solidFill>
                <a:srgbClr val="FFFFFF"/>
              </a:solidFill>
              <a:latin typeface="Calibri"/>
              <a:ea typeface="Calibri"/>
              <a:cs typeface="Calibri"/>
              <a:sym typeface="Calibri"/>
            </a:endParaRPr>
          </a:p>
        </p:txBody>
      </p:sp>
      <p:sp>
        <p:nvSpPr>
          <p:cNvPr id="339" name="Google Shape;339;p23"/>
          <p:cNvSpPr txBox="1"/>
          <p:nvPr>
            <p:ph idx="1" type="subTitle"/>
          </p:nvPr>
        </p:nvSpPr>
        <p:spPr>
          <a:xfrm>
            <a:off x="674237" y="2456026"/>
            <a:ext cx="3657600" cy="3377507"/>
          </a:xfrm>
          <a:prstGeom prst="rect">
            <a:avLst/>
          </a:prstGeom>
          <a:noFill/>
          <a:ln>
            <a:noFill/>
          </a:ln>
        </p:spPr>
        <p:txBody>
          <a:bodyPr anchorCtr="0" anchor="t" bIns="45700" lIns="91425" spcFirstLastPara="1" rIns="91425" wrap="square" tIns="45700">
            <a:normAutofit/>
          </a:bodyPr>
          <a:lstStyle/>
          <a:p>
            <a:pPr indent="0" lvl="0" marL="0" marR="0" rtl="0" algn="ctr">
              <a:lnSpc>
                <a:spcPct val="140000"/>
              </a:lnSpc>
              <a:spcBef>
                <a:spcPts val="0"/>
              </a:spcBef>
              <a:spcAft>
                <a:spcPts val="0"/>
              </a:spcAft>
              <a:buClr>
                <a:srgbClr val="FFFFFF"/>
              </a:buClr>
              <a:buSzPts val="1500"/>
              <a:buFont typeface="Arial"/>
              <a:buNone/>
            </a:pPr>
            <a:r>
              <a:rPr b="0" i="0" lang="en-US" sz="1500" u="none" cap="none" strike="noStrike">
                <a:solidFill>
                  <a:srgbClr val="FFFFFF"/>
                </a:solidFill>
                <a:latin typeface="Calibri"/>
                <a:ea typeface="Calibri"/>
                <a:cs typeface="Calibri"/>
                <a:sym typeface="Calibri"/>
              </a:rPr>
              <a:t>The articles provide an interesting insight into how the local Poor Law unions responded to the famine.</a:t>
            </a:r>
            <a:br>
              <a:rPr b="0" i="0" lang="en-US" sz="1500" u="none" cap="none" strike="noStrike">
                <a:solidFill>
                  <a:srgbClr val="FFFFFF"/>
                </a:solidFill>
                <a:latin typeface="Calibri"/>
                <a:ea typeface="Calibri"/>
                <a:cs typeface="Calibri"/>
                <a:sym typeface="Calibri"/>
              </a:rPr>
            </a:br>
            <a:endParaRPr b="0" i="0" sz="1500" u="none" cap="none" strike="noStrike">
              <a:solidFill>
                <a:srgbClr val="FFFFFF"/>
              </a:solidFill>
              <a:latin typeface="Calibri"/>
              <a:ea typeface="Calibri"/>
              <a:cs typeface="Calibri"/>
              <a:sym typeface="Calibri"/>
            </a:endParaRPr>
          </a:p>
          <a:p>
            <a:pPr indent="0" lvl="0" marL="0" marR="0" rtl="0" algn="ctr">
              <a:lnSpc>
                <a:spcPct val="140000"/>
              </a:lnSpc>
              <a:spcBef>
                <a:spcPts val="2200"/>
              </a:spcBef>
              <a:spcAft>
                <a:spcPts val="0"/>
              </a:spcAft>
              <a:buClr>
                <a:srgbClr val="FFFFFF"/>
              </a:buClr>
              <a:buSzPts val="1500"/>
              <a:buFont typeface="Arial"/>
              <a:buNone/>
            </a:pPr>
            <a:r>
              <a:rPr b="0" i="0" lang="en-US" sz="1500" u="none" cap="none" strike="noStrike">
                <a:solidFill>
                  <a:srgbClr val="FFFFFF"/>
                </a:solidFill>
                <a:latin typeface="Calibri"/>
                <a:ea typeface="Calibri"/>
                <a:cs typeface="Calibri"/>
                <a:sym typeface="Calibri"/>
              </a:rPr>
              <a:t>The records show a surprising amount of information on individuals, their health, religion, status – married, widow, etc., and their occupation if they were employed.</a:t>
            </a:r>
            <a:endParaRPr/>
          </a:p>
          <a:p>
            <a:pPr indent="0" lvl="0" marL="0" marR="0" rtl="0" algn="ctr">
              <a:lnSpc>
                <a:spcPct val="90000"/>
              </a:lnSpc>
              <a:spcBef>
                <a:spcPts val="2200"/>
              </a:spcBef>
              <a:spcAft>
                <a:spcPts val="0"/>
              </a:spcAft>
              <a:buClr>
                <a:schemeClr val="dk1"/>
              </a:buClr>
              <a:buSzPts val="1100"/>
              <a:buFont typeface="Arial"/>
              <a:buNone/>
            </a:pPr>
            <a:r>
              <a:t/>
            </a:r>
            <a:endParaRPr b="0" i="0" sz="1100" u="none" cap="none" strike="noStrike">
              <a:solidFill>
                <a:srgbClr val="FFFFFF"/>
              </a:solidFill>
              <a:latin typeface="Calibri"/>
              <a:ea typeface="Calibri"/>
              <a:cs typeface="Calibri"/>
              <a:sym typeface="Calibri"/>
            </a:endParaRPr>
          </a:p>
        </p:txBody>
      </p:sp>
      <p:cxnSp>
        <p:nvCxnSpPr>
          <p:cNvPr id="340" name="Google Shape;340;p23"/>
          <p:cNvCxnSpPr/>
          <p:nvPr/>
        </p:nvCxnSpPr>
        <p:spPr>
          <a:xfrm>
            <a:off x="1191126" y="3910267"/>
            <a:ext cx="2586790" cy="0"/>
          </a:xfrm>
          <a:prstGeom prst="straightConnector1">
            <a:avLst/>
          </a:prstGeom>
          <a:noFill/>
          <a:ln cap="flat" cmpd="sng" w="22225">
            <a:solidFill>
              <a:srgbClr val="D9D9D9"/>
            </a:solidFill>
            <a:prstDash val="solid"/>
            <a:miter lim="800000"/>
            <a:headEnd len="sm" w="sm" type="none"/>
            <a:tailEnd len="sm" w="sm" type="none"/>
          </a:ln>
        </p:spPr>
      </p:cxnSp>
      <p:pic>
        <p:nvPicPr>
          <p:cNvPr descr="Graphical user interface, application&#10;&#10;Description automatically generated" id="341" name="Google Shape;341;p23"/>
          <p:cNvPicPr preferRelativeResize="0"/>
          <p:nvPr/>
        </p:nvPicPr>
        <p:blipFill rotWithShape="1">
          <a:blip r:embed="rId3">
            <a:alphaModFix/>
          </a:blip>
          <a:srcRect b="0" l="0" r="0" t="0"/>
          <a:stretch/>
        </p:blipFill>
        <p:spPr>
          <a:xfrm>
            <a:off x="7811773" y="301907"/>
            <a:ext cx="3889329" cy="5503890"/>
          </a:xfrm>
          <a:prstGeom prst="rect">
            <a:avLst/>
          </a:prstGeom>
          <a:noFill/>
          <a:ln>
            <a:noFill/>
          </a:ln>
        </p:spPr>
      </p:pic>
      <p:sp>
        <p:nvSpPr>
          <p:cNvPr id="342" name="Google Shape;342;p23"/>
          <p:cNvSpPr txBox="1"/>
          <p:nvPr/>
        </p:nvSpPr>
        <p:spPr>
          <a:xfrm>
            <a:off x="4797513" y="2109120"/>
            <a:ext cx="2811060" cy="168626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Worksheet 4 – Source Analysis, is used to record what you’ve found out about the topic and to record the source information.</a:t>
            </a:r>
            <a:endParaRPr/>
          </a:p>
          <a:p>
            <a:pPr indent="0" lvl="0" marL="0" marR="0" rtl="0" algn="l">
              <a:lnSpc>
                <a:spcPct val="90000"/>
              </a:lnSpc>
              <a:spcBef>
                <a:spcPts val="22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343" name="Google Shape;343;p23"/>
          <p:cNvSpPr/>
          <p:nvPr/>
        </p:nvSpPr>
        <p:spPr>
          <a:xfrm>
            <a:off x="5068923" y="3857256"/>
            <a:ext cx="2351585" cy="601133"/>
          </a:xfrm>
          <a:prstGeom prst="rightArrow">
            <a:avLst>
              <a:gd fmla="val 50000" name="adj1"/>
              <a:gd fmla="val 50000" name="adj2"/>
            </a:avLst>
          </a:prstGeom>
          <a:solidFill>
            <a:srgbClr val="194A5D"/>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4"/>
          <p:cNvSpPr txBox="1"/>
          <p:nvPr>
            <p:ph type="ctrTitle"/>
          </p:nvPr>
        </p:nvSpPr>
        <p:spPr>
          <a:xfrm>
            <a:off x="557842" y="358361"/>
            <a:ext cx="9778464"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Information Sources</a:t>
            </a:r>
            <a:endParaRPr sz="3600">
              <a:solidFill>
                <a:srgbClr val="B1C5D7"/>
              </a:solidFill>
              <a:latin typeface="Calibri"/>
              <a:ea typeface="Calibri"/>
              <a:cs typeface="Calibri"/>
              <a:sym typeface="Calibri"/>
            </a:endParaRPr>
          </a:p>
        </p:txBody>
      </p:sp>
      <p:sp>
        <p:nvSpPr>
          <p:cNvPr id="349" name="Google Shape;349;p24"/>
          <p:cNvSpPr txBox="1"/>
          <p:nvPr>
            <p:ph idx="1" type="subTitle"/>
          </p:nvPr>
        </p:nvSpPr>
        <p:spPr>
          <a:xfrm>
            <a:off x="557843" y="1361735"/>
            <a:ext cx="4644472" cy="398398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2"/>
              </a:buClr>
              <a:buSzPts val="1600"/>
              <a:buFont typeface="Arial"/>
              <a:buNone/>
            </a:pPr>
            <a:r>
              <a:rPr b="1" i="0" lang="en-US" sz="1600" u="none" cap="none" strike="noStrike">
                <a:solidFill>
                  <a:schemeClr val="dk2"/>
                </a:solidFill>
                <a:latin typeface="Calibri"/>
                <a:ea typeface="Calibri"/>
                <a:cs typeface="Calibri"/>
                <a:sym typeface="Calibri"/>
              </a:rPr>
              <a:t>History Books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This book, which is a </a:t>
            </a:r>
            <a:r>
              <a:rPr b="1" i="0" lang="en-US" sz="1600" u="none" cap="none" strike="noStrike">
                <a:solidFill>
                  <a:schemeClr val="dk2"/>
                </a:solidFill>
                <a:latin typeface="Calibri"/>
                <a:ea typeface="Calibri"/>
                <a:cs typeface="Calibri"/>
                <a:sym typeface="Calibri"/>
              </a:rPr>
              <a:t>secondary source</a:t>
            </a:r>
            <a:r>
              <a:rPr b="0" i="0" lang="en-US" sz="1600" u="none" cap="none" strike="noStrike">
                <a:solidFill>
                  <a:schemeClr val="dk2"/>
                </a:solidFill>
                <a:latin typeface="Calibri"/>
                <a:ea typeface="Calibri"/>
                <a:cs typeface="Calibri"/>
                <a:sym typeface="Calibri"/>
              </a:rPr>
              <a:t>, was found in the </a:t>
            </a:r>
            <a:r>
              <a:rPr b="1" i="0" lang="en-US" sz="1600" u="none" cap="none" strike="noStrike">
                <a:solidFill>
                  <a:schemeClr val="dk2"/>
                </a:solidFill>
                <a:latin typeface="Calibri"/>
                <a:ea typeface="Calibri"/>
                <a:cs typeface="Calibri"/>
                <a:sym typeface="Calibri"/>
              </a:rPr>
              <a:t>Wicklow</a:t>
            </a:r>
            <a:r>
              <a:rPr b="0" i="0" lang="en-US" sz="1600" u="none" cap="none" strike="noStrike">
                <a:solidFill>
                  <a:schemeClr val="dk2"/>
                </a:solidFill>
                <a:latin typeface="Calibri"/>
                <a:ea typeface="Calibri"/>
                <a:cs typeface="Calibri"/>
                <a:sym typeface="Calibri"/>
              </a:rPr>
              <a:t> </a:t>
            </a:r>
            <a:r>
              <a:rPr b="1" i="0" lang="en-US" sz="1600" u="none" cap="none" strike="noStrike">
                <a:solidFill>
                  <a:schemeClr val="dk2"/>
                </a:solidFill>
                <a:latin typeface="Calibri"/>
                <a:ea typeface="Calibri"/>
                <a:cs typeface="Calibri"/>
                <a:sym typeface="Calibri"/>
              </a:rPr>
              <a:t>Local Studies Library </a:t>
            </a:r>
            <a:r>
              <a:rPr b="0" i="0" lang="en-US" sz="1600" u="none" cap="none" strike="noStrike">
                <a:solidFill>
                  <a:schemeClr val="dk2"/>
                </a:solidFill>
                <a:latin typeface="Calibri"/>
                <a:ea typeface="Calibri"/>
                <a:cs typeface="Calibri"/>
                <a:sym typeface="Calibri"/>
              </a:rPr>
              <a:t>collection. It may also be available on loan from your local library.</a:t>
            </a:r>
            <a:endParaRPr/>
          </a:p>
          <a:p>
            <a:pPr indent="0" lvl="0" marL="0" marR="0" rtl="0" algn="l">
              <a:lnSpc>
                <a:spcPct val="120000"/>
              </a:lnSpc>
              <a:spcBef>
                <a:spcPts val="2400"/>
              </a:spcBef>
              <a:spcAft>
                <a:spcPts val="0"/>
              </a:spcAft>
              <a:buClr>
                <a:schemeClr val="dk2"/>
              </a:buClr>
              <a:buSzPts val="1600"/>
              <a:buFont typeface="Arial"/>
              <a:buNone/>
            </a:pPr>
            <a:r>
              <a:rPr b="1" i="0" lang="en-US" sz="1600" u="none" cap="none" strike="noStrike">
                <a:solidFill>
                  <a:schemeClr val="dk2"/>
                </a:solidFill>
                <a:latin typeface="Calibri"/>
                <a:ea typeface="Calibri"/>
                <a:cs typeface="Calibri"/>
                <a:sym typeface="Calibri"/>
              </a:rPr>
              <a:t>Surplus People, Jim Rees</a:t>
            </a:r>
            <a:br>
              <a:rPr b="1" i="0" lang="en-US" sz="1600" u="none" cap="none" strike="noStrike">
                <a:solidFill>
                  <a:schemeClr val="dk2"/>
                </a:solidFill>
                <a:latin typeface="Calibri"/>
                <a:ea typeface="Calibri"/>
                <a:cs typeface="Calibri"/>
                <a:sym typeface="Calibri"/>
              </a:rPr>
            </a:br>
            <a:r>
              <a:rPr b="0" i="0" lang="en-US" sz="1600" u="none" cap="none" strike="noStrike">
                <a:solidFill>
                  <a:schemeClr val="dk2"/>
                </a:solidFill>
                <a:latin typeface="Calibri"/>
                <a:ea typeface="Calibri"/>
                <a:cs typeface="Calibri"/>
                <a:sym typeface="Calibri"/>
              </a:rPr>
              <a:t>Published by The Collins Press 2014</a:t>
            </a:r>
            <a:endParaRPr/>
          </a:p>
          <a:p>
            <a:pPr indent="0" lvl="0" marL="0" marR="0" rtl="0" algn="l">
              <a:lnSpc>
                <a:spcPct val="120000"/>
              </a:lnSpc>
              <a:spcBef>
                <a:spcPts val="2400"/>
              </a:spcBef>
              <a:spcAft>
                <a:spcPts val="0"/>
              </a:spcAft>
              <a:buClr>
                <a:schemeClr val="dk1"/>
              </a:buClr>
              <a:buSzPts val="1600"/>
              <a:buFont typeface="Arial"/>
              <a:buNone/>
            </a:pPr>
            <a:r>
              <a:rPr b="0" i="0" lang="en-US" sz="1600" u="none" cap="none" strike="noStrike">
                <a:solidFill>
                  <a:schemeClr val="dk1"/>
                </a:solidFill>
                <a:latin typeface="Calibri"/>
                <a:ea typeface="Calibri"/>
                <a:cs typeface="Calibri"/>
                <a:sym typeface="Calibri"/>
              </a:rPr>
              <a:t>A comprehensive history the Fitzwilliam estate Coolattin with a particular focus on the famine period and the emigration of over 6,000 of the estate’s tenants.</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0" lvl="0" marL="0" marR="0" rtl="0" algn="l">
              <a:lnSpc>
                <a:spcPct val="12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90000"/>
              </a:lnSpc>
              <a:spcBef>
                <a:spcPts val="2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A picture containing text, book&#10;&#10;Description automatically generated" id="350" name="Google Shape;350;p24"/>
          <p:cNvPicPr preferRelativeResize="0"/>
          <p:nvPr/>
        </p:nvPicPr>
        <p:blipFill rotWithShape="1">
          <a:blip r:embed="rId3">
            <a:alphaModFix/>
          </a:blip>
          <a:srcRect b="0" l="0" r="0" t="0"/>
          <a:stretch/>
        </p:blipFill>
        <p:spPr>
          <a:xfrm>
            <a:off x="6877030" y="681204"/>
            <a:ext cx="2864847" cy="43786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25"/>
          <p:cNvSpPr/>
          <p:nvPr/>
        </p:nvSpPr>
        <p:spPr>
          <a:xfrm>
            <a:off x="336884" y="321177"/>
            <a:ext cx="4332307" cy="6179552"/>
          </a:xfrm>
          <a:prstGeom prst="rect">
            <a:avLst/>
          </a:prstGeom>
          <a:solidFill>
            <a:srgbClr val="404040">
              <a:alpha val="89803"/>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5"/>
          <p:cNvSpPr txBox="1"/>
          <p:nvPr>
            <p:ph type="ctrTitle"/>
          </p:nvPr>
        </p:nvSpPr>
        <p:spPr>
          <a:xfrm>
            <a:off x="579520" y="849381"/>
            <a:ext cx="3814679" cy="1430866"/>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000"/>
              <a:buFont typeface="Calibri"/>
              <a:buNone/>
            </a:pPr>
            <a:r>
              <a:rPr b="1" lang="en-US" sz="4000">
                <a:solidFill>
                  <a:srgbClr val="FFFFFF"/>
                </a:solidFill>
                <a:latin typeface="Calibri"/>
                <a:ea typeface="Calibri"/>
                <a:cs typeface="Calibri"/>
                <a:sym typeface="Calibri"/>
              </a:rPr>
              <a:t> Assessment of the History Book</a:t>
            </a:r>
            <a:endParaRPr sz="4000">
              <a:solidFill>
                <a:srgbClr val="FFFFFF"/>
              </a:solidFill>
              <a:latin typeface="Calibri"/>
              <a:ea typeface="Calibri"/>
              <a:cs typeface="Calibri"/>
              <a:sym typeface="Calibri"/>
            </a:endParaRPr>
          </a:p>
        </p:txBody>
      </p:sp>
      <p:sp>
        <p:nvSpPr>
          <p:cNvPr id="357" name="Google Shape;357;p25"/>
          <p:cNvSpPr txBox="1"/>
          <p:nvPr>
            <p:ph idx="1" type="subTitle"/>
          </p:nvPr>
        </p:nvSpPr>
        <p:spPr>
          <a:xfrm>
            <a:off x="674237" y="2577368"/>
            <a:ext cx="3657600" cy="3626239"/>
          </a:xfrm>
          <a:prstGeom prst="rect">
            <a:avLst/>
          </a:prstGeom>
          <a:noFill/>
          <a:ln>
            <a:noFill/>
          </a:ln>
        </p:spPr>
        <p:txBody>
          <a:bodyPr anchorCtr="0" anchor="t" bIns="45700" lIns="91425" spcFirstLastPara="1" rIns="91425" wrap="square" tIns="45700">
            <a:normAutofit/>
          </a:bodyPr>
          <a:lstStyle/>
          <a:p>
            <a:pPr indent="0" lvl="0" marL="0" marR="0" rtl="0" algn="ctr">
              <a:lnSpc>
                <a:spcPct val="140000"/>
              </a:lnSpc>
              <a:spcBef>
                <a:spcPts val="0"/>
              </a:spcBef>
              <a:spcAft>
                <a:spcPts val="0"/>
              </a:spcAft>
              <a:buClr>
                <a:schemeClr val="lt1"/>
              </a:buClr>
              <a:buSzPts val="1400"/>
              <a:buFont typeface="Arial"/>
              <a:buNone/>
            </a:pPr>
            <a:r>
              <a:rPr b="0" i="0" lang="en-US" sz="1400" u="none" cap="none" strike="noStrike">
                <a:solidFill>
                  <a:schemeClr val="lt1"/>
                </a:solidFill>
                <a:latin typeface="Calibri"/>
                <a:ea typeface="Calibri"/>
                <a:cs typeface="Calibri"/>
                <a:sym typeface="Calibri"/>
              </a:rPr>
              <a:t>Surplus People provided a great deal of general information on the famine. </a:t>
            </a:r>
            <a:r>
              <a:rPr b="0" i="0" lang="en-US" sz="1400" u="none" cap="none" strike="noStrike">
                <a:solidFill>
                  <a:srgbClr val="FFFFFF"/>
                </a:solidFill>
                <a:latin typeface="Calibri"/>
                <a:ea typeface="Calibri"/>
                <a:cs typeface="Calibri"/>
                <a:sym typeface="Calibri"/>
              </a:rPr>
              <a:t>In addition, it provided a wealth of information on the Coolattin Estate’s reponse.</a:t>
            </a:r>
            <a:endParaRPr/>
          </a:p>
          <a:p>
            <a:pPr indent="0" lvl="0" marL="0" marR="0" rtl="0" algn="ctr">
              <a:lnSpc>
                <a:spcPct val="140000"/>
              </a:lnSpc>
              <a:spcBef>
                <a:spcPts val="2200"/>
              </a:spcBef>
              <a:spcAft>
                <a:spcPts val="0"/>
              </a:spcAft>
              <a:buClr>
                <a:srgbClr val="FFFFFF"/>
              </a:buClr>
              <a:buSzPts val="1400"/>
              <a:buFont typeface="Arial"/>
              <a:buNone/>
            </a:pPr>
            <a:r>
              <a:rPr b="0" i="0" lang="en-US" sz="1400" u="none" cap="none" strike="noStrike">
                <a:solidFill>
                  <a:srgbClr val="FFFFFF"/>
                </a:solidFill>
                <a:latin typeface="Calibri"/>
                <a:ea typeface="Calibri"/>
                <a:cs typeface="Calibri"/>
                <a:sym typeface="Calibri"/>
              </a:rPr>
              <a:t>This sources, in addition to the Famine in Wicklow educational pack, provided the </a:t>
            </a:r>
            <a:br>
              <a:rPr b="0" i="0" lang="en-US" sz="1400" u="none" cap="none" strike="noStrike">
                <a:solidFill>
                  <a:srgbClr val="FFFFFF"/>
                </a:solidFill>
                <a:latin typeface="Calibri"/>
                <a:ea typeface="Calibri"/>
                <a:cs typeface="Calibri"/>
                <a:sym typeface="Calibri"/>
              </a:rPr>
            </a:br>
            <a:r>
              <a:rPr b="0" i="0" lang="en-US" sz="1400" u="none" cap="none" strike="noStrike">
                <a:solidFill>
                  <a:srgbClr val="FFFFFF"/>
                </a:solidFill>
                <a:latin typeface="Calibri"/>
                <a:ea typeface="Calibri"/>
                <a:cs typeface="Calibri"/>
                <a:sym typeface="Calibri"/>
              </a:rPr>
              <a:t>bulk of the information </a:t>
            </a:r>
            <a:br>
              <a:rPr b="0" i="0" lang="en-US" sz="1400" u="none" cap="none" strike="noStrike">
                <a:solidFill>
                  <a:srgbClr val="FFFFFF"/>
                </a:solidFill>
                <a:latin typeface="Calibri"/>
                <a:ea typeface="Calibri"/>
                <a:cs typeface="Calibri"/>
                <a:sym typeface="Calibri"/>
              </a:rPr>
            </a:br>
            <a:r>
              <a:rPr b="0" i="0" lang="en-US" sz="1400" u="none" cap="none" strike="noStrike">
                <a:solidFill>
                  <a:srgbClr val="FFFFFF"/>
                </a:solidFill>
                <a:latin typeface="Calibri"/>
                <a:ea typeface="Calibri"/>
                <a:cs typeface="Calibri"/>
                <a:sym typeface="Calibri"/>
              </a:rPr>
              <a:t>for the RSR project.</a:t>
            </a:r>
            <a:endParaRPr/>
          </a:p>
        </p:txBody>
      </p:sp>
      <p:cxnSp>
        <p:nvCxnSpPr>
          <p:cNvPr id="358" name="Google Shape;358;p25"/>
          <p:cNvCxnSpPr/>
          <p:nvPr/>
        </p:nvCxnSpPr>
        <p:spPr>
          <a:xfrm>
            <a:off x="1191126" y="3910267"/>
            <a:ext cx="2586790" cy="0"/>
          </a:xfrm>
          <a:prstGeom prst="straightConnector1">
            <a:avLst/>
          </a:prstGeom>
          <a:noFill/>
          <a:ln cap="flat" cmpd="sng" w="22225">
            <a:solidFill>
              <a:srgbClr val="D9D9D9"/>
            </a:solidFill>
            <a:prstDash val="solid"/>
            <a:miter lim="800000"/>
            <a:headEnd len="sm" w="sm" type="none"/>
            <a:tailEnd len="sm" w="sm" type="none"/>
          </a:ln>
        </p:spPr>
      </p:cxnSp>
      <p:pic>
        <p:nvPicPr>
          <p:cNvPr descr="Graphical user interface, application&#10;&#10;Description automatically generated" id="359" name="Google Shape;359;p25"/>
          <p:cNvPicPr preferRelativeResize="0"/>
          <p:nvPr/>
        </p:nvPicPr>
        <p:blipFill rotWithShape="1">
          <a:blip r:embed="rId3">
            <a:alphaModFix/>
          </a:blip>
          <a:srcRect b="0" l="0" r="0" t="0"/>
          <a:stretch/>
        </p:blipFill>
        <p:spPr>
          <a:xfrm>
            <a:off x="7811773" y="301907"/>
            <a:ext cx="3889329" cy="5503890"/>
          </a:xfrm>
          <a:prstGeom prst="rect">
            <a:avLst/>
          </a:prstGeom>
          <a:noFill/>
          <a:ln>
            <a:noFill/>
          </a:ln>
        </p:spPr>
      </p:pic>
      <p:sp>
        <p:nvSpPr>
          <p:cNvPr id="360" name="Google Shape;360;p25"/>
          <p:cNvSpPr txBox="1"/>
          <p:nvPr/>
        </p:nvSpPr>
        <p:spPr>
          <a:xfrm>
            <a:off x="4797513" y="2109120"/>
            <a:ext cx="2811060" cy="168626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Worksheet 4 – Source Analysis, is used to record what you’ve found out about the topic and to record the source information.</a:t>
            </a:r>
            <a:endParaRPr/>
          </a:p>
          <a:p>
            <a:pPr indent="0" lvl="0" marL="0" marR="0" rtl="0" algn="l">
              <a:lnSpc>
                <a:spcPct val="90000"/>
              </a:lnSpc>
              <a:spcBef>
                <a:spcPts val="22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361" name="Google Shape;361;p25"/>
          <p:cNvSpPr/>
          <p:nvPr/>
        </p:nvSpPr>
        <p:spPr>
          <a:xfrm>
            <a:off x="5068923" y="3857256"/>
            <a:ext cx="2351585" cy="601133"/>
          </a:xfrm>
          <a:prstGeom prst="rightArrow">
            <a:avLst>
              <a:gd fmla="val 50000" name="adj1"/>
              <a:gd fmla="val 50000" name="adj2"/>
            </a:avLst>
          </a:prstGeom>
          <a:solidFill>
            <a:srgbClr val="194A5D"/>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365" name="Shape 365"/>
        <p:cNvGrpSpPr/>
        <p:nvPr/>
      </p:nvGrpSpPr>
      <p:grpSpPr>
        <a:xfrm>
          <a:off x="0" y="0"/>
          <a:ext cx="0" cy="0"/>
          <a:chOff x="0" y="0"/>
          <a:chExt cx="0" cy="0"/>
        </a:xfrm>
      </p:grpSpPr>
      <p:sp>
        <p:nvSpPr>
          <p:cNvPr id="366" name="Google Shape;366;p26"/>
          <p:cNvSpPr txBox="1"/>
          <p:nvPr>
            <p:ph type="ctrTitle"/>
          </p:nvPr>
        </p:nvSpPr>
        <p:spPr>
          <a:xfrm>
            <a:off x="762000" y="396925"/>
            <a:ext cx="5314536"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94A5D"/>
              </a:buClr>
              <a:buSzPts val="4400"/>
              <a:buFont typeface="Calibri"/>
              <a:buNone/>
            </a:pPr>
            <a:r>
              <a:rPr b="1" lang="en-US" sz="4400">
                <a:solidFill>
                  <a:srgbClr val="194A5D"/>
                </a:solidFill>
                <a:latin typeface="Calibri"/>
                <a:ea typeface="Calibri"/>
                <a:cs typeface="Calibri"/>
                <a:sym typeface="Calibri"/>
              </a:rPr>
              <a:t>Conclusion</a:t>
            </a:r>
            <a:endParaRPr sz="4400">
              <a:solidFill>
                <a:srgbClr val="194A5D"/>
              </a:solidFill>
              <a:latin typeface="Calibri"/>
              <a:ea typeface="Calibri"/>
              <a:cs typeface="Calibri"/>
              <a:sym typeface="Calibri"/>
            </a:endParaRPr>
          </a:p>
        </p:txBody>
      </p:sp>
      <p:sp>
        <p:nvSpPr>
          <p:cNvPr id="367" name="Google Shape;367;p26"/>
          <p:cNvSpPr txBox="1"/>
          <p:nvPr>
            <p:ph idx="1" type="subTitle"/>
          </p:nvPr>
        </p:nvSpPr>
        <p:spPr>
          <a:xfrm>
            <a:off x="762000" y="1456268"/>
            <a:ext cx="5314543" cy="115376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0E161C"/>
              </a:buClr>
              <a:buSzPts val="1600"/>
              <a:buFont typeface="Arial"/>
              <a:buNone/>
            </a:pPr>
            <a:r>
              <a:rPr b="0" i="0" lang="en-US" sz="1600" u="none" cap="none" strike="noStrike">
                <a:solidFill>
                  <a:srgbClr val="0E161C"/>
                </a:solidFill>
                <a:latin typeface="Calibri"/>
                <a:ea typeface="Calibri"/>
                <a:cs typeface="Calibri"/>
                <a:sym typeface="Calibri"/>
              </a:rPr>
              <a:t>Using three types of sources, websites, official firsthand records and local history books, it was possible to build up a good picture of Wicklow during the famine period.</a:t>
            </a:r>
            <a:endParaRPr b="1" i="0" sz="1800" u="none" cap="none" strike="noStrike">
              <a:solidFill>
                <a:schemeClr val="lt1"/>
              </a:solidFill>
              <a:latin typeface="Calibri"/>
              <a:ea typeface="Calibri"/>
              <a:cs typeface="Calibri"/>
              <a:sym typeface="Calibri"/>
            </a:endParaRPr>
          </a:p>
          <a:p>
            <a:pPr indent="114300" lvl="0" marL="0" marR="0" rtl="0" algn="l">
              <a:lnSpc>
                <a:spcPct val="90000"/>
              </a:lnSpc>
              <a:spcBef>
                <a:spcPts val="24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a:p>
            <a:pPr indent="114300" lvl="0" marL="0" marR="0" rtl="0" algn="l">
              <a:lnSpc>
                <a:spcPct val="90000"/>
              </a:lnSpc>
              <a:spcBef>
                <a:spcPts val="220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8" name="Google Shape;368;p26"/>
          <p:cNvSpPr/>
          <p:nvPr/>
        </p:nvSpPr>
        <p:spPr>
          <a:xfrm flipH="1">
            <a:off x="658278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69" name="Google Shape;369;p26"/>
          <p:cNvPicPr preferRelativeResize="0"/>
          <p:nvPr/>
        </p:nvPicPr>
        <p:blipFill rotWithShape="1">
          <a:blip r:embed="rId3">
            <a:alphaModFix/>
          </a:blip>
          <a:srcRect b="0" l="0" r="0" t="0"/>
          <a:stretch/>
        </p:blipFill>
        <p:spPr>
          <a:xfrm>
            <a:off x="6750141" y="-2008"/>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
        <p:nvSpPr>
          <p:cNvPr id="370" name="Google Shape;370;p26"/>
          <p:cNvSpPr txBox="1"/>
          <p:nvPr/>
        </p:nvSpPr>
        <p:spPr>
          <a:xfrm>
            <a:off x="762000" y="2610036"/>
            <a:ext cx="5334000" cy="2791696"/>
          </a:xfrm>
          <a:prstGeom prst="rect">
            <a:avLst/>
          </a:prstGeom>
          <a:noFill/>
          <a:ln>
            <a:noFill/>
          </a:ln>
        </p:spPr>
        <p:txBody>
          <a:bodyPr anchorCtr="0" anchor="t" bIns="45700" lIns="91425" spcFirstLastPara="1" rIns="91425" wrap="square" tIns="45700">
            <a:noAutofit/>
          </a:bodyPr>
          <a:lstStyle/>
          <a:p>
            <a:pPr indent="-408600" lvl="0" marL="410400" marR="0" rtl="0" algn="l">
              <a:lnSpc>
                <a:spcPct val="120000"/>
              </a:lnSpc>
              <a:spcBef>
                <a:spcPts val="0"/>
              </a:spcBef>
              <a:spcAft>
                <a:spcPts val="0"/>
              </a:spcAft>
              <a:buClr>
                <a:schemeClr val="accent1"/>
              </a:buClr>
              <a:buSzPts val="1400"/>
              <a:buFont typeface="Noto Sans Symbols"/>
              <a:buChar char="❖"/>
            </a:pPr>
            <a:r>
              <a:rPr lang="en-US" sz="1400">
                <a:solidFill>
                  <a:schemeClr val="dk1"/>
                </a:solidFill>
                <a:latin typeface="Calibri"/>
                <a:ea typeface="Calibri"/>
                <a:cs typeface="Calibri"/>
                <a:sym typeface="Calibri"/>
              </a:rPr>
              <a:t>The websites provided a good, general overview of the history of the famine in Wicklow, with records of eye-witnesses.</a:t>
            </a:r>
            <a:endParaRPr sz="1400">
              <a:solidFill>
                <a:schemeClr val="dk1"/>
              </a:solidFill>
              <a:latin typeface="Calibri"/>
              <a:ea typeface="Calibri"/>
              <a:cs typeface="Calibri"/>
              <a:sym typeface="Calibri"/>
            </a:endParaRPr>
          </a:p>
          <a:p>
            <a:pPr indent="-408600" lvl="0" marL="410400" marR="0" rtl="0" algn="l">
              <a:lnSpc>
                <a:spcPct val="120000"/>
              </a:lnSpc>
              <a:spcBef>
                <a:spcPts val="1000"/>
              </a:spcBef>
              <a:spcAft>
                <a:spcPts val="0"/>
              </a:spcAft>
              <a:buClr>
                <a:schemeClr val="accent1"/>
              </a:buClr>
              <a:buSzPts val="1400"/>
              <a:buFont typeface="Noto Sans Symbols"/>
              <a:buChar char="❖"/>
            </a:pPr>
            <a:r>
              <a:rPr lang="en-US" sz="1400">
                <a:solidFill>
                  <a:schemeClr val="dk1"/>
                </a:solidFill>
                <a:latin typeface="Calibri"/>
                <a:ea typeface="Calibri"/>
                <a:cs typeface="Calibri"/>
                <a:sym typeface="Calibri"/>
              </a:rPr>
              <a:t>The Famine in Wicklow educational pack provided very useful information on the overall impact of the famine and official responses to the crisis.</a:t>
            </a:r>
            <a:endParaRPr/>
          </a:p>
          <a:p>
            <a:pPr indent="-408600" lvl="0" marL="410400" marR="0" rtl="0" algn="l">
              <a:lnSpc>
                <a:spcPct val="120000"/>
              </a:lnSpc>
              <a:spcBef>
                <a:spcPts val="1000"/>
              </a:spcBef>
              <a:spcAft>
                <a:spcPts val="0"/>
              </a:spcAft>
              <a:buClr>
                <a:schemeClr val="accent1"/>
              </a:buClr>
              <a:buSzPts val="1400"/>
              <a:buFont typeface="Noto Sans Symbols"/>
              <a:buChar char="❖"/>
            </a:pPr>
            <a:r>
              <a:rPr lang="en-US" sz="1400">
                <a:solidFill>
                  <a:schemeClr val="dk1"/>
                </a:solidFill>
                <a:latin typeface="Calibri"/>
                <a:ea typeface="Calibri"/>
                <a:cs typeface="Calibri"/>
                <a:sym typeface="Calibri"/>
              </a:rPr>
              <a:t>The Rathdrum Poor Law Union correspondence provided useful information on local efforts to alleviate hardship.</a:t>
            </a:r>
            <a:endParaRPr/>
          </a:p>
          <a:p>
            <a:pPr indent="-408600" lvl="0" marL="410400" marR="0" rtl="0" algn="l">
              <a:lnSpc>
                <a:spcPct val="120000"/>
              </a:lnSpc>
              <a:spcBef>
                <a:spcPts val="1000"/>
              </a:spcBef>
              <a:spcAft>
                <a:spcPts val="0"/>
              </a:spcAft>
              <a:buClr>
                <a:schemeClr val="accent1"/>
              </a:buClr>
              <a:buSzPts val="1400"/>
              <a:buFont typeface="Noto Sans Symbols"/>
              <a:buChar char="❖"/>
            </a:pPr>
            <a:r>
              <a:rPr lang="en-US" sz="1400">
                <a:solidFill>
                  <a:schemeClr val="dk1"/>
                </a:solidFill>
                <a:latin typeface="Calibri"/>
                <a:ea typeface="Calibri"/>
                <a:cs typeface="Calibri"/>
                <a:sym typeface="Calibri"/>
              </a:rPr>
              <a:t>Surplus People provided most of the detailed information on the famine in Wicklow and the Coolattin Estate’s response.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
          <p:cNvSpPr txBox="1"/>
          <p:nvPr>
            <p:ph type="ctrTitle"/>
          </p:nvPr>
        </p:nvSpPr>
        <p:spPr>
          <a:xfrm>
            <a:off x="332167" y="376290"/>
            <a:ext cx="9144000" cy="66361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 About the Archives</a:t>
            </a:r>
            <a:endParaRPr/>
          </a:p>
        </p:txBody>
      </p:sp>
      <p:sp>
        <p:nvSpPr>
          <p:cNvPr id="181" name="Google Shape;181;p3"/>
          <p:cNvSpPr txBox="1"/>
          <p:nvPr/>
        </p:nvSpPr>
        <p:spPr>
          <a:xfrm>
            <a:off x="557843" y="1429407"/>
            <a:ext cx="5088014" cy="5372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Main Collections</a:t>
            </a:r>
            <a:endParaRPr/>
          </a:p>
        </p:txBody>
      </p:sp>
      <p:pic>
        <p:nvPicPr>
          <p:cNvPr descr="C:\Users\cwright\Desktop\Desk of Archive-01\Archives New Building\New archives.jpg" id="182" name="Google Shape;182;p3"/>
          <p:cNvPicPr preferRelativeResize="0"/>
          <p:nvPr/>
        </p:nvPicPr>
        <p:blipFill rotWithShape="1">
          <a:blip r:embed="rId3">
            <a:alphaModFix/>
          </a:blip>
          <a:srcRect b="0" l="0" r="0" t="0"/>
          <a:stretch/>
        </p:blipFill>
        <p:spPr>
          <a:xfrm>
            <a:off x="9427504" y="1451383"/>
            <a:ext cx="2353418" cy="1764865"/>
          </a:xfrm>
          <a:prstGeom prst="rect">
            <a:avLst/>
          </a:prstGeom>
          <a:noFill/>
          <a:ln>
            <a:noFill/>
          </a:ln>
        </p:spPr>
      </p:pic>
      <p:pic>
        <p:nvPicPr>
          <p:cNvPr descr="G:\Shared\ARCHIVES SERVICE\Archives launch 2021\4a.JPG" id="183" name="Google Shape;183;p3"/>
          <p:cNvPicPr preferRelativeResize="0"/>
          <p:nvPr/>
        </p:nvPicPr>
        <p:blipFill rotWithShape="1">
          <a:blip r:embed="rId4">
            <a:alphaModFix/>
          </a:blip>
          <a:srcRect b="0" l="0" r="0" t="0"/>
          <a:stretch/>
        </p:blipFill>
        <p:spPr>
          <a:xfrm>
            <a:off x="9427504" y="3430553"/>
            <a:ext cx="2361670" cy="1764865"/>
          </a:xfrm>
          <a:prstGeom prst="rect">
            <a:avLst/>
          </a:prstGeom>
          <a:noFill/>
          <a:ln>
            <a:noFill/>
          </a:ln>
        </p:spPr>
      </p:pic>
      <p:pic>
        <p:nvPicPr>
          <p:cNvPr descr="Borough.WW.JPG" id="184" name="Google Shape;184;p3"/>
          <p:cNvPicPr preferRelativeResize="0"/>
          <p:nvPr/>
        </p:nvPicPr>
        <p:blipFill rotWithShape="1">
          <a:blip r:embed="rId5">
            <a:alphaModFix/>
          </a:blip>
          <a:srcRect b="0" l="0" r="0" t="0"/>
          <a:stretch/>
        </p:blipFill>
        <p:spPr>
          <a:xfrm>
            <a:off x="5841164" y="1451383"/>
            <a:ext cx="3283656" cy="2462742"/>
          </a:xfrm>
          <a:prstGeom prst="rect">
            <a:avLst/>
          </a:prstGeom>
          <a:noFill/>
          <a:ln>
            <a:noFill/>
          </a:ln>
        </p:spPr>
      </p:pic>
      <p:graphicFrame>
        <p:nvGraphicFramePr>
          <p:cNvPr id="185" name="Google Shape;185;p3"/>
          <p:cNvGraphicFramePr/>
          <p:nvPr/>
        </p:nvGraphicFramePr>
        <p:xfrm>
          <a:off x="697059" y="1888642"/>
          <a:ext cx="3000000" cy="3000000"/>
        </p:xfrm>
        <a:graphic>
          <a:graphicData uri="http://schemas.openxmlformats.org/drawingml/2006/table">
            <a:tbl>
              <a:tblPr>
                <a:noFill/>
                <a:tableStyleId>{9C471B7D-6FBA-43DB-9FFE-87D9F794017E}</a:tableStyleId>
              </a:tblPr>
              <a:tblGrid>
                <a:gridCol w="2728275"/>
                <a:gridCol w="1174675"/>
                <a:gridCol w="656800"/>
              </a:tblGrid>
              <a:tr h="391550">
                <a:tc>
                  <a:txBody>
                    <a:bodyPr/>
                    <a:lstStyle/>
                    <a:p>
                      <a:pPr indent="0" lvl="0" marL="72000" marR="0" rtl="0" algn="l">
                        <a:spcBef>
                          <a:spcPts val="0"/>
                        </a:spcBef>
                        <a:spcAft>
                          <a:spcPts val="0"/>
                        </a:spcAft>
                        <a:buNone/>
                      </a:pPr>
                      <a:r>
                        <a:rPr b="1" lang="en-US" sz="1000" u="none" cap="none" strike="noStrike">
                          <a:solidFill>
                            <a:schemeClr val="lt1"/>
                          </a:solidFill>
                        </a:rPr>
                        <a:t>Collection</a:t>
                      </a:r>
                      <a:endParaRPr b="1" i="0" sz="1000" u="none" cap="none" strike="noStrike">
                        <a:solidFill>
                          <a:schemeClr val="lt1"/>
                        </a:solidFill>
                        <a:latin typeface="Calibri"/>
                        <a:ea typeface="Calibri"/>
                        <a:cs typeface="Calibri"/>
                        <a:sym typeface="Calibri"/>
                      </a:endParaRPr>
                    </a:p>
                  </a:txBody>
                  <a:tcPr marT="9475" marB="0" marR="9475" marL="9475" anchor="ctr">
                    <a:solidFill>
                      <a:srgbClr val="292733"/>
                    </a:solidFill>
                  </a:tcPr>
                </a:tc>
                <a:tc>
                  <a:txBody>
                    <a:bodyPr/>
                    <a:lstStyle/>
                    <a:p>
                      <a:pPr indent="0" lvl="0" marL="0" marR="0" rtl="0" algn="ctr">
                        <a:spcBef>
                          <a:spcPts val="0"/>
                        </a:spcBef>
                        <a:spcAft>
                          <a:spcPts val="0"/>
                        </a:spcAft>
                        <a:buNone/>
                      </a:pPr>
                      <a:r>
                        <a:rPr b="1" lang="en-US" sz="1000" u="none" cap="none" strike="noStrike">
                          <a:solidFill>
                            <a:schemeClr val="lt1"/>
                          </a:solidFill>
                        </a:rPr>
                        <a:t>Period</a:t>
                      </a:r>
                      <a:endParaRPr b="1" i="0" sz="1000" u="none" cap="none" strike="noStrike">
                        <a:solidFill>
                          <a:schemeClr val="lt1"/>
                        </a:solidFill>
                        <a:latin typeface="Calibri"/>
                        <a:ea typeface="Calibri"/>
                        <a:cs typeface="Calibri"/>
                        <a:sym typeface="Calibri"/>
                      </a:endParaRPr>
                    </a:p>
                  </a:txBody>
                  <a:tcPr marT="9475" marB="0" marR="9475" marL="9475" anchor="ctr">
                    <a:solidFill>
                      <a:srgbClr val="292733"/>
                    </a:solidFill>
                  </a:tcPr>
                </a:tc>
                <a:tc>
                  <a:txBody>
                    <a:bodyPr/>
                    <a:lstStyle/>
                    <a:p>
                      <a:pPr indent="0" lvl="0" marL="0" marR="0" rtl="0" algn="ctr">
                        <a:spcBef>
                          <a:spcPts val="0"/>
                        </a:spcBef>
                        <a:spcAft>
                          <a:spcPts val="0"/>
                        </a:spcAft>
                        <a:buNone/>
                      </a:pPr>
                      <a:r>
                        <a:rPr b="1" lang="en-US" sz="1000" u="none" cap="none" strike="noStrike">
                          <a:solidFill>
                            <a:schemeClr val="lt1"/>
                          </a:solidFill>
                        </a:rPr>
                        <a:t>Online</a:t>
                      </a:r>
                      <a:endParaRPr b="1" i="0" sz="1000" u="none" cap="none" strike="noStrike">
                        <a:solidFill>
                          <a:schemeClr val="lt1"/>
                        </a:solidFill>
                        <a:latin typeface="Calibri"/>
                        <a:ea typeface="Calibri"/>
                        <a:cs typeface="Calibri"/>
                        <a:sym typeface="Calibri"/>
                      </a:endParaRPr>
                    </a:p>
                  </a:txBody>
                  <a:tcPr marT="9475" marB="0" marR="9475" marL="9475" anchor="ctr">
                    <a:solidFill>
                      <a:srgbClr val="292733"/>
                    </a:solidFill>
                  </a:tcPr>
                </a:tc>
              </a:tr>
              <a:tr h="303150">
                <a:tc>
                  <a:txBody>
                    <a:bodyPr/>
                    <a:lstStyle/>
                    <a:p>
                      <a:pPr indent="0" lvl="0" marL="72000" marR="0" rtl="0" algn="l">
                        <a:spcBef>
                          <a:spcPts val="0"/>
                        </a:spcBef>
                        <a:spcAft>
                          <a:spcPts val="0"/>
                        </a:spcAft>
                        <a:buNone/>
                      </a:pPr>
                      <a:r>
                        <a:rPr lang="en-US" sz="1000" u="none" cap="none" strike="noStrike"/>
                        <a:t>Wicklow Borough Corporation</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1662 - 1848</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 </a:t>
                      </a:r>
                      <a:endParaRPr b="0" i="0" sz="1000" u="none" cap="none" strike="noStrike">
                        <a:solidFill>
                          <a:srgbClr val="000000"/>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Wicklow Grand Jury Presentments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1818 - 1899</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Rathdrum Workhouse Records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1842 - 1914</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12625">
                <a:tc>
                  <a:txBody>
                    <a:bodyPr/>
                    <a:lstStyle/>
                    <a:p>
                      <a:pPr indent="0" lvl="0" marL="72000" marR="0" rtl="0" algn="l">
                        <a:spcBef>
                          <a:spcPts val="0"/>
                        </a:spcBef>
                        <a:spcAft>
                          <a:spcPts val="0"/>
                        </a:spcAft>
                        <a:buNone/>
                      </a:pPr>
                      <a:r>
                        <a:rPr lang="en-US" sz="1000" u="none" cap="none" strike="noStrike"/>
                        <a:t>Rathdrum Poor Law Union / Board of Guardians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1842 - 1921</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Shillelagh Workhouse Records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1842 - 1918</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12625">
                <a:tc>
                  <a:txBody>
                    <a:bodyPr/>
                    <a:lstStyle/>
                    <a:p>
                      <a:pPr indent="0" lvl="0" marL="72000" marR="0" rtl="0" algn="l">
                        <a:spcBef>
                          <a:spcPts val="0"/>
                        </a:spcBef>
                        <a:spcAft>
                          <a:spcPts val="0"/>
                        </a:spcAft>
                        <a:buNone/>
                      </a:pPr>
                      <a:r>
                        <a:rPr lang="en-US" sz="1000" u="none" cap="none" strike="noStrike"/>
                        <a:t>Shillelagh Poor Law Union / Board of Guardians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1852 - 1921</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Wicklow County Council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1899 - present</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Wicklow Town Commissioners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1847 - 1899</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Wicklow Urban District Council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1899 - 2014</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Arklow Town &amp; Urban District Council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1878 - 2014</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Bray Town Commissioners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1857 - 1898</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Bray Urban District Council Minute Books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1898 - 2014</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Y</a:t>
                      </a:r>
                      <a:endParaRPr b="0" i="0" sz="1000" u="none" cap="none" strike="noStrike">
                        <a:solidFill>
                          <a:srgbClr val="00C377"/>
                        </a:solidFill>
                        <a:latin typeface="Calibri"/>
                        <a:ea typeface="Calibri"/>
                        <a:cs typeface="Calibri"/>
                        <a:sym typeface="Calibri"/>
                      </a:endParaRPr>
                    </a:p>
                  </a:txBody>
                  <a:tcPr marT="9475" marB="0" marR="9475" marL="9475" anchor="ctr"/>
                </a:tc>
              </a:tr>
              <a:tr h="303150">
                <a:tc>
                  <a:txBody>
                    <a:bodyPr/>
                    <a:lstStyle/>
                    <a:p>
                      <a:pPr indent="0" lvl="0" marL="72000" marR="0" rtl="0" algn="l">
                        <a:spcBef>
                          <a:spcPts val="0"/>
                        </a:spcBef>
                        <a:spcAft>
                          <a:spcPts val="0"/>
                        </a:spcAft>
                        <a:buNone/>
                      </a:pPr>
                      <a:r>
                        <a:rPr lang="en-US" sz="1000" u="none" cap="none" strike="noStrike"/>
                        <a:t>Private / Business Collections</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18th - 20th century</a:t>
                      </a:r>
                      <a:endParaRPr b="0" i="0" sz="1000" u="none" cap="none" strike="noStrike">
                        <a:solidFill>
                          <a:srgbClr val="000000"/>
                        </a:solidFill>
                        <a:latin typeface="Calibri"/>
                        <a:ea typeface="Calibri"/>
                        <a:cs typeface="Calibri"/>
                        <a:sym typeface="Calibri"/>
                      </a:endParaRPr>
                    </a:p>
                  </a:txBody>
                  <a:tcPr marT="9475" marB="0" marR="9475" marL="9475" anchor="ctr"/>
                </a:tc>
                <a:tc>
                  <a:txBody>
                    <a:bodyPr/>
                    <a:lstStyle/>
                    <a:p>
                      <a:pPr indent="0" lvl="0" marL="0" marR="0" rtl="0" algn="ctr">
                        <a:spcBef>
                          <a:spcPts val="0"/>
                        </a:spcBef>
                        <a:spcAft>
                          <a:spcPts val="0"/>
                        </a:spcAft>
                        <a:buNone/>
                      </a:pPr>
                      <a:r>
                        <a:rPr lang="en-US" sz="1000" u="none" cap="none" strike="noStrike"/>
                        <a:t> </a:t>
                      </a:r>
                      <a:endParaRPr b="0" i="0" sz="1000" u="none" cap="none" strike="noStrike">
                        <a:solidFill>
                          <a:srgbClr val="000000"/>
                        </a:solidFill>
                        <a:latin typeface="Calibri"/>
                        <a:ea typeface="Calibri"/>
                        <a:cs typeface="Calibri"/>
                        <a:sym typeface="Calibri"/>
                      </a:endParaRPr>
                    </a:p>
                  </a:txBody>
                  <a:tcPr marT="9475" marB="0" marR="9475" marL="947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4"/>
          <p:cNvSpPr txBox="1"/>
          <p:nvPr>
            <p:ph type="ctrTitle"/>
          </p:nvPr>
        </p:nvSpPr>
        <p:spPr>
          <a:xfrm>
            <a:off x="332167" y="376290"/>
            <a:ext cx="9144000" cy="66361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 About the Archives</a:t>
            </a:r>
            <a:endParaRPr/>
          </a:p>
        </p:txBody>
      </p:sp>
      <p:sp>
        <p:nvSpPr>
          <p:cNvPr id="191" name="Google Shape;191;p4"/>
          <p:cNvSpPr txBox="1"/>
          <p:nvPr/>
        </p:nvSpPr>
        <p:spPr>
          <a:xfrm>
            <a:off x="557843" y="1282652"/>
            <a:ext cx="5088014" cy="5372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Digitised Collections</a:t>
            </a:r>
            <a:endParaRPr/>
          </a:p>
        </p:txBody>
      </p:sp>
      <p:pic>
        <p:nvPicPr>
          <p:cNvPr id="192" name="Google Shape;192;p4"/>
          <p:cNvPicPr preferRelativeResize="0"/>
          <p:nvPr/>
        </p:nvPicPr>
        <p:blipFill rotWithShape="1">
          <a:blip r:embed="rId3">
            <a:alphaModFix/>
          </a:blip>
          <a:srcRect b="0" l="0" r="0" t="0"/>
          <a:stretch/>
        </p:blipFill>
        <p:spPr>
          <a:xfrm>
            <a:off x="4699719" y="1282652"/>
            <a:ext cx="6822899" cy="4058439"/>
          </a:xfrm>
          <a:prstGeom prst="rect">
            <a:avLst/>
          </a:prstGeom>
          <a:noFill/>
          <a:ln>
            <a:noFill/>
          </a:ln>
        </p:spPr>
      </p:pic>
      <p:sp>
        <p:nvSpPr>
          <p:cNvPr id="193" name="Google Shape;193;p4"/>
          <p:cNvSpPr txBox="1"/>
          <p:nvPr/>
        </p:nvSpPr>
        <p:spPr>
          <a:xfrm>
            <a:off x="557843" y="1819867"/>
            <a:ext cx="5088014" cy="5372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194" name="Google Shape;194;p4"/>
          <p:cNvSpPr txBox="1"/>
          <p:nvPr/>
        </p:nvSpPr>
        <p:spPr>
          <a:xfrm>
            <a:off x="557843" y="1805191"/>
            <a:ext cx="3980290"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Many popular collections are now digitised and freely available including 19th century Grand Jury and council minutes.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More to follow soon..</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ph type="ctrTitle"/>
          </p:nvPr>
        </p:nvSpPr>
        <p:spPr>
          <a:xfrm>
            <a:off x="557842" y="358361"/>
            <a:ext cx="9144000"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The Guide to Wicklow County Archives</a:t>
            </a:r>
            <a:endParaRPr/>
          </a:p>
        </p:txBody>
      </p:sp>
      <p:sp>
        <p:nvSpPr>
          <p:cNvPr id="200" name="Google Shape;200;p5"/>
          <p:cNvSpPr txBox="1"/>
          <p:nvPr>
            <p:ph idx="1" type="subTitle"/>
          </p:nvPr>
        </p:nvSpPr>
        <p:spPr>
          <a:xfrm>
            <a:off x="557842" y="1639641"/>
            <a:ext cx="6658745" cy="314751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 guide to the archives and its related resources has been developed for students beginning work on their History Research Study Report.</a:t>
            </a:r>
            <a:endParaRPr/>
          </a:p>
          <a:p>
            <a:pPr indent="-408600" lvl="0" marL="410400" marR="0" rtl="0" algn="l">
              <a:lnSpc>
                <a:spcPct val="120000"/>
              </a:lnSpc>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It explores the material available in the context of carrying out research on an historical topic</a:t>
            </a:r>
            <a:endParaRPr/>
          </a:p>
          <a:p>
            <a:pPr indent="-408600" lvl="0" marL="410400" marR="0" rtl="0" algn="l">
              <a:lnSpc>
                <a:spcPct val="120000"/>
              </a:lnSpc>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Calibri"/>
                <a:ea typeface="Calibri"/>
                <a:cs typeface="Calibri"/>
                <a:sym typeface="Calibri"/>
              </a:rPr>
              <a:t>Associated with this guide are a range of resources to help you complete your history RSR.</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Graphical user interface, website&#10;&#10;Description automatically generated" id="201" name="Google Shape;201;p5"/>
          <p:cNvPicPr preferRelativeResize="0"/>
          <p:nvPr/>
        </p:nvPicPr>
        <p:blipFill rotWithShape="1">
          <a:blip r:embed="rId3">
            <a:alphaModFix/>
          </a:blip>
          <a:srcRect b="0" l="0" r="0" t="0"/>
          <a:stretch/>
        </p:blipFill>
        <p:spPr>
          <a:xfrm>
            <a:off x="7851227" y="1152786"/>
            <a:ext cx="3026448" cy="427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6"/>
          <p:cNvSpPr txBox="1"/>
          <p:nvPr>
            <p:ph type="ctrTitle"/>
          </p:nvPr>
        </p:nvSpPr>
        <p:spPr>
          <a:xfrm>
            <a:off x="332167" y="376290"/>
            <a:ext cx="9144000" cy="66361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 Selecting a topic</a:t>
            </a:r>
            <a:endParaRPr/>
          </a:p>
        </p:txBody>
      </p:sp>
      <p:sp>
        <p:nvSpPr>
          <p:cNvPr id="207" name="Google Shape;207;p6"/>
          <p:cNvSpPr txBox="1"/>
          <p:nvPr>
            <p:ph idx="1" type="subTitle"/>
          </p:nvPr>
        </p:nvSpPr>
        <p:spPr>
          <a:xfrm>
            <a:off x="557842" y="1451383"/>
            <a:ext cx="7293385" cy="9958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In order to give you a chance to find out something interesting you should:</a:t>
            </a:r>
            <a:endParaRPr/>
          </a:p>
        </p:txBody>
      </p:sp>
      <p:sp>
        <p:nvSpPr>
          <p:cNvPr id="208" name="Google Shape;208;p6"/>
          <p:cNvSpPr txBox="1"/>
          <p:nvPr/>
        </p:nvSpPr>
        <p:spPr>
          <a:xfrm>
            <a:off x="899428" y="2433157"/>
            <a:ext cx="8969786" cy="1896795"/>
          </a:xfrm>
          <a:prstGeom prst="rect">
            <a:avLst/>
          </a:prstGeom>
          <a:noFill/>
          <a:ln>
            <a:noFill/>
          </a:ln>
        </p:spPr>
        <p:txBody>
          <a:bodyPr anchorCtr="0" anchor="t" bIns="45700" lIns="91425" spcFirstLastPara="1" rIns="91425" wrap="square" tIns="45700">
            <a:noAutofit/>
          </a:bodyPr>
          <a:lstStyle/>
          <a:p>
            <a:pPr indent="-408600" lvl="0" marL="4104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Select a topic which is easy to find information about</a:t>
            </a:r>
            <a:endParaRPr/>
          </a:p>
          <a:p>
            <a:pPr indent="-408600" lvl="0" marL="4104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One where you can choose a small, focused, subject</a:t>
            </a:r>
            <a:endParaRPr/>
          </a:p>
          <a:p>
            <a:pPr indent="-408600" lvl="0" marL="4104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It is historically important, nationally or internationally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7"/>
          <p:cNvSpPr txBox="1"/>
          <p:nvPr>
            <p:ph type="ctrTitle"/>
          </p:nvPr>
        </p:nvSpPr>
        <p:spPr>
          <a:xfrm>
            <a:off x="557842" y="358361"/>
            <a:ext cx="9144000"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Types of information sources</a:t>
            </a:r>
            <a:endParaRPr/>
          </a:p>
        </p:txBody>
      </p:sp>
      <p:sp>
        <p:nvSpPr>
          <p:cNvPr id="214" name="Google Shape;214;p7"/>
          <p:cNvSpPr txBox="1"/>
          <p:nvPr>
            <p:ph idx="1" type="subTitle"/>
          </p:nvPr>
        </p:nvSpPr>
        <p:spPr>
          <a:xfrm>
            <a:off x="557842" y="1451383"/>
            <a:ext cx="7293385" cy="4939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Primary sources:</a:t>
            </a:r>
            <a:endParaRPr/>
          </a:p>
        </p:txBody>
      </p:sp>
      <p:sp>
        <p:nvSpPr>
          <p:cNvPr id="215" name="Google Shape;215;p7"/>
          <p:cNvSpPr txBox="1"/>
          <p:nvPr/>
        </p:nvSpPr>
        <p:spPr>
          <a:xfrm>
            <a:off x="902431" y="1973930"/>
            <a:ext cx="5026959" cy="3183995"/>
          </a:xfrm>
          <a:prstGeom prst="rect">
            <a:avLst/>
          </a:prstGeom>
          <a:noFill/>
          <a:ln>
            <a:noFill/>
          </a:ln>
        </p:spPr>
        <p:txBody>
          <a:bodyPr anchorCtr="0" anchor="t" bIns="45700" lIns="91425" spcFirstLastPara="1" rIns="91425" wrap="square" tIns="45700">
            <a:noAutofit/>
          </a:bodyPr>
          <a:lstStyle/>
          <a:p>
            <a:pPr indent="-342900" lvl="0" marL="3447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Newspapers of the time</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Records of events at the time</a:t>
            </a:r>
            <a:endParaRPr/>
          </a:p>
          <a:p>
            <a:pPr indent="-385200" lvl="0" marL="720000" marR="0" rtl="0" algn="l">
              <a:lnSpc>
                <a:spcPct val="120000"/>
              </a:lnSpc>
              <a:spcBef>
                <a:spcPts val="1000"/>
              </a:spcBef>
              <a:spcAft>
                <a:spcPts val="0"/>
              </a:spcAft>
              <a:buClr>
                <a:schemeClr val="accent1"/>
              </a:buClr>
              <a:buSzPts val="1800"/>
              <a:buFont typeface="Calibri"/>
              <a:buAutoNum type="alphaLcParenR"/>
            </a:pPr>
            <a:r>
              <a:rPr lang="en-US" sz="1800">
                <a:solidFill>
                  <a:schemeClr val="dk1"/>
                </a:solidFill>
                <a:latin typeface="Calibri"/>
                <a:ea typeface="Calibri"/>
                <a:cs typeface="Calibri"/>
                <a:sym typeface="Calibri"/>
              </a:rPr>
              <a:t>State and local government papers</a:t>
            </a:r>
            <a:endParaRPr/>
          </a:p>
          <a:p>
            <a:pPr indent="-385200" lvl="0" marL="720000" marR="0" rtl="0" algn="l">
              <a:lnSpc>
                <a:spcPct val="120000"/>
              </a:lnSpc>
              <a:spcBef>
                <a:spcPts val="1000"/>
              </a:spcBef>
              <a:spcAft>
                <a:spcPts val="0"/>
              </a:spcAft>
              <a:buClr>
                <a:schemeClr val="accent1"/>
              </a:buClr>
              <a:buSzPts val="1800"/>
              <a:buFont typeface="Calibri"/>
              <a:buAutoNum type="alphaLcParenR"/>
            </a:pPr>
            <a:r>
              <a:rPr lang="en-US" sz="1800">
                <a:solidFill>
                  <a:schemeClr val="dk1"/>
                </a:solidFill>
                <a:latin typeface="Calibri"/>
                <a:ea typeface="Calibri"/>
                <a:cs typeface="Calibri"/>
                <a:sym typeface="Calibri"/>
              </a:rPr>
              <a:t>Formal enquiries and investigations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Census records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Recorded interviews</a:t>
            </a:r>
            <a:endParaRPr/>
          </a:p>
        </p:txBody>
      </p:sp>
      <p:sp>
        <p:nvSpPr>
          <p:cNvPr id="216" name="Google Shape;216;p7"/>
          <p:cNvSpPr txBox="1"/>
          <p:nvPr/>
        </p:nvSpPr>
        <p:spPr>
          <a:xfrm>
            <a:off x="5997388" y="1973930"/>
            <a:ext cx="5565603" cy="3183995"/>
          </a:xfrm>
          <a:prstGeom prst="rect">
            <a:avLst/>
          </a:prstGeom>
          <a:noFill/>
          <a:ln>
            <a:noFill/>
          </a:ln>
        </p:spPr>
        <p:txBody>
          <a:bodyPr anchorCtr="0" anchor="t" bIns="45700" lIns="91425" spcFirstLastPara="1" rIns="91425" wrap="square" tIns="45700">
            <a:noAutofit/>
          </a:bodyPr>
          <a:lstStyle/>
          <a:p>
            <a:pPr indent="-342900" lvl="0" marL="3447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Letters, journals and diaries written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at the time</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Biographies, speeches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Historic Maps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Historic photographs, paintings and drawings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ph type="ctrTitle"/>
          </p:nvPr>
        </p:nvSpPr>
        <p:spPr>
          <a:xfrm>
            <a:off x="557842" y="358361"/>
            <a:ext cx="9144000"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Types of information sources</a:t>
            </a:r>
            <a:endParaRPr/>
          </a:p>
        </p:txBody>
      </p:sp>
      <p:sp>
        <p:nvSpPr>
          <p:cNvPr id="222" name="Google Shape;222;p8"/>
          <p:cNvSpPr txBox="1"/>
          <p:nvPr>
            <p:ph idx="1" type="subTitle"/>
          </p:nvPr>
        </p:nvSpPr>
        <p:spPr>
          <a:xfrm>
            <a:off x="557842" y="1451383"/>
            <a:ext cx="7293385" cy="4939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Secondary sources:</a:t>
            </a:r>
            <a:endParaRPr/>
          </a:p>
        </p:txBody>
      </p:sp>
      <p:sp>
        <p:nvSpPr>
          <p:cNvPr id="223" name="Google Shape;223;p8"/>
          <p:cNvSpPr txBox="1"/>
          <p:nvPr/>
        </p:nvSpPr>
        <p:spPr>
          <a:xfrm>
            <a:off x="902432" y="1973931"/>
            <a:ext cx="4113322" cy="2012143"/>
          </a:xfrm>
          <a:prstGeom prst="rect">
            <a:avLst/>
          </a:prstGeom>
          <a:noFill/>
          <a:ln>
            <a:noFill/>
          </a:ln>
        </p:spPr>
        <p:txBody>
          <a:bodyPr anchorCtr="0" anchor="t" bIns="45700" lIns="91425" spcFirstLastPara="1" rIns="91425" wrap="square" tIns="45700">
            <a:noAutofit/>
          </a:bodyPr>
          <a:lstStyle/>
          <a:p>
            <a:pPr indent="-342900" lvl="0" marL="3447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History books on the topic</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Biographies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High quality history websites</a:t>
            </a:r>
            <a:endParaRPr/>
          </a:p>
        </p:txBody>
      </p:sp>
      <p:sp>
        <p:nvSpPr>
          <p:cNvPr id="224" name="Google Shape;224;p8"/>
          <p:cNvSpPr txBox="1"/>
          <p:nvPr/>
        </p:nvSpPr>
        <p:spPr>
          <a:xfrm>
            <a:off x="5989902" y="1975627"/>
            <a:ext cx="4113322" cy="2012143"/>
          </a:xfrm>
          <a:prstGeom prst="rect">
            <a:avLst/>
          </a:prstGeom>
          <a:noFill/>
          <a:ln>
            <a:noFill/>
          </a:ln>
        </p:spPr>
        <p:txBody>
          <a:bodyPr anchorCtr="0" anchor="t" bIns="45700" lIns="91425" spcFirstLastPara="1" rIns="91425" wrap="square" tIns="45700">
            <a:noAutofit/>
          </a:bodyPr>
          <a:lstStyle/>
          <a:p>
            <a:pPr indent="-342900" lvl="0" marL="3447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TV, film and radio documentaries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Podcasts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9"/>
          <p:cNvSpPr txBox="1"/>
          <p:nvPr>
            <p:ph type="ctrTitle"/>
          </p:nvPr>
        </p:nvSpPr>
        <p:spPr>
          <a:xfrm>
            <a:off x="557842" y="358361"/>
            <a:ext cx="9144000" cy="645686"/>
          </a:xfrm>
          <a:prstGeom prst="rect">
            <a:avLst/>
          </a:prstGeom>
          <a:solidFill>
            <a:schemeClr val="dk2"/>
          </a:solid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5D7"/>
              </a:buClr>
              <a:buSzPts val="3600"/>
              <a:buFont typeface="Calibri"/>
              <a:buNone/>
            </a:pPr>
            <a:r>
              <a:rPr b="1" lang="en-US" sz="3600">
                <a:solidFill>
                  <a:srgbClr val="B1C5D7"/>
                </a:solidFill>
                <a:latin typeface="Calibri"/>
                <a:ea typeface="Calibri"/>
                <a:cs typeface="Calibri"/>
                <a:sym typeface="Calibri"/>
              </a:rPr>
              <a:t>Sources of Information</a:t>
            </a:r>
            <a:endParaRPr/>
          </a:p>
        </p:txBody>
      </p:sp>
      <p:sp>
        <p:nvSpPr>
          <p:cNvPr id="230" name="Google Shape;230;p9"/>
          <p:cNvSpPr txBox="1"/>
          <p:nvPr>
            <p:ph idx="1" type="subTitle"/>
          </p:nvPr>
        </p:nvSpPr>
        <p:spPr>
          <a:xfrm>
            <a:off x="557842" y="1451383"/>
            <a:ext cx="7293385" cy="4939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Possible sources of information are:</a:t>
            </a:r>
            <a:endParaRPr/>
          </a:p>
        </p:txBody>
      </p:sp>
      <p:sp>
        <p:nvSpPr>
          <p:cNvPr id="231" name="Google Shape;231;p9"/>
          <p:cNvSpPr txBox="1"/>
          <p:nvPr/>
        </p:nvSpPr>
        <p:spPr>
          <a:xfrm>
            <a:off x="899428" y="2043953"/>
            <a:ext cx="4976938" cy="3362664"/>
          </a:xfrm>
          <a:prstGeom prst="rect">
            <a:avLst/>
          </a:prstGeom>
          <a:noFill/>
          <a:ln>
            <a:noFill/>
          </a:ln>
        </p:spPr>
        <p:txBody>
          <a:bodyPr anchorCtr="0" anchor="t" bIns="45700" lIns="91425" spcFirstLastPara="1" rIns="91425" wrap="square" tIns="45700">
            <a:noAutofit/>
          </a:bodyPr>
          <a:lstStyle/>
          <a:p>
            <a:pPr indent="-342900" lvl="0" marL="3447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Wicklow County Archives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Wicklow Local Studies Library</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You local Library</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Websites – Our Wicklow Heritage</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Local History Books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Other Websites</a:t>
            </a:r>
            <a:endParaRPr/>
          </a:p>
        </p:txBody>
      </p:sp>
      <p:sp>
        <p:nvSpPr>
          <p:cNvPr id="232" name="Google Shape;232;p9"/>
          <p:cNvSpPr txBox="1"/>
          <p:nvPr/>
        </p:nvSpPr>
        <p:spPr>
          <a:xfrm>
            <a:off x="6013792" y="2048435"/>
            <a:ext cx="4976938" cy="3362664"/>
          </a:xfrm>
          <a:prstGeom prst="rect">
            <a:avLst/>
          </a:prstGeom>
          <a:noFill/>
          <a:ln>
            <a:noFill/>
          </a:ln>
        </p:spPr>
        <p:txBody>
          <a:bodyPr anchorCtr="0" anchor="t" bIns="45700" lIns="91425" spcFirstLastPara="1" rIns="91425" wrap="square" tIns="45700">
            <a:noAutofit/>
          </a:bodyPr>
          <a:lstStyle/>
          <a:p>
            <a:pPr indent="-342900" lvl="0" marL="344700" marR="0" rtl="0" algn="l">
              <a:lnSpc>
                <a:spcPct val="120000"/>
              </a:lnSpc>
              <a:spcBef>
                <a:spcPts val="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Newspapers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Historic Maps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Historic photographs, painting and drawings</a:t>
            </a:r>
            <a:endParaRPr/>
          </a:p>
          <a:p>
            <a:pPr indent="-342900" lvl="0" marL="344700" marR="0" rtl="0" algn="l">
              <a:lnSpc>
                <a:spcPct val="120000"/>
              </a:lnSpc>
              <a:spcBef>
                <a:spcPts val="1000"/>
              </a:spcBef>
              <a:spcAft>
                <a:spcPts val="0"/>
              </a:spcAft>
              <a:buClr>
                <a:schemeClr val="accent1"/>
              </a:buClr>
              <a:buSzPts val="2400"/>
              <a:buFont typeface="Noto Sans Symbols"/>
              <a:buChar char="❖"/>
            </a:pPr>
            <a:r>
              <a:rPr lang="en-US" sz="2400">
                <a:solidFill>
                  <a:schemeClr val="dk1"/>
                </a:solidFill>
                <a:latin typeface="Calibri"/>
                <a:ea typeface="Calibri"/>
                <a:cs typeface="Calibri"/>
                <a:sym typeface="Calibri"/>
              </a:rPr>
              <a:t>Local Heritage Centres</a:t>
            </a:r>
            <a:endParaRPr sz="2400">
              <a:solidFill>
                <a:schemeClr val="dk1"/>
              </a:solidFill>
              <a:latin typeface="Calibri"/>
              <a:ea typeface="Calibri"/>
              <a:cs typeface="Calibri"/>
              <a:sym typeface="Calibri"/>
            </a:endParaRPr>
          </a:p>
          <a:p>
            <a:pPr indent="-190500" lvl="0" marL="344700" marR="0" rtl="0" algn="l">
              <a:lnSpc>
                <a:spcPct val="120000"/>
              </a:lnSpc>
              <a:spcBef>
                <a:spcPts val="1000"/>
              </a:spcBef>
              <a:spcAft>
                <a:spcPts val="0"/>
              </a:spcAft>
              <a:buClr>
                <a:schemeClr val="accent1"/>
              </a:buClr>
              <a:buSzPts val="2400"/>
              <a:buFont typeface="Noto Sans Symbols"/>
              <a:buNone/>
            </a:pPr>
            <a:r>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2022-08-26T15:54:01Z</dcterms:created>
  <dc:creator>Leo Duffy</dc:creator>
</cp:coreProperties>
</file>